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32" r:id="rId2"/>
    <p:sldId id="316" r:id="rId3"/>
    <p:sldId id="276" r:id="rId4"/>
    <p:sldId id="257" r:id="rId5"/>
    <p:sldId id="261" r:id="rId6"/>
    <p:sldId id="294" r:id="rId7"/>
    <p:sldId id="325" r:id="rId8"/>
    <p:sldId id="304" r:id="rId9"/>
    <p:sldId id="263" r:id="rId10"/>
    <p:sldId id="284" r:id="rId11"/>
    <p:sldId id="298" r:id="rId12"/>
    <p:sldId id="302" r:id="rId13"/>
    <p:sldId id="292" r:id="rId14"/>
    <p:sldId id="301" r:id="rId15"/>
    <p:sldId id="315" r:id="rId16"/>
    <p:sldId id="265" r:id="rId17"/>
    <p:sldId id="288" r:id="rId18"/>
    <p:sldId id="300" r:id="rId19"/>
    <p:sldId id="303" r:id="rId20"/>
    <p:sldId id="266" r:id="rId21"/>
    <p:sldId id="279" r:id="rId22"/>
    <p:sldId id="328" r:id="rId23"/>
    <p:sldId id="305" r:id="rId24"/>
    <p:sldId id="277" r:id="rId25"/>
    <p:sldId id="317" r:id="rId26"/>
    <p:sldId id="299" r:id="rId27"/>
    <p:sldId id="293" r:id="rId28"/>
    <p:sldId id="313" r:id="rId29"/>
    <p:sldId id="309" r:id="rId30"/>
    <p:sldId id="267" r:id="rId31"/>
    <p:sldId id="269" r:id="rId32"/>
    <p:sldId id="297" r:id="rId33"/>
    <p:sldId id="296" r:id="rId34"/>
    <p:sldId id="280" r:id="rId35"/>
    <p:sldId id="272" r:id="rId36"/>
    <p:sldId id="285" r:id="rId37"/>
    <p:sldId id="320" r:id="rId38"/>
    <p:sldId id="326" r:id="rId39"/>
    <p:sldId id="268" r:id="rId40"/>
    <p:sldId id="278" r:id="rId41"/>
    <p:sldId id="314" r:id="rId42"/>
    <p:sldId id="287" r:id="rId43"/>
    <p:sldId id="275" r:id="rId44"/>
    <p:sldId id="283" r:id="rId45"/>
    <p:sldId id="324" r:id="rId46"/>
    <p:sldId id="333" r:id="rId47"/>
    <p:sldId id="331" r:id="rId48"/>
    <p:sldId id="282" r:id="rId49"/>
    <p:sldId id="327" r:id="rId50"/>
    <p:sldId id="286" r:id="rId51"/>
    <p:sldId id="312" r:id="rId52"/>
    <p:sldId id="281" r:id="rId53"/>
    <p:sldId id="318" r:id="rId54"/>
    <p:sldId id="290" r:id="rId55"/>
    <p:sldId id="291" r:id="rId56"/>
    <p:sldId id="308" r:id="rId57"/>
    <p:sldId id="321" r:id="rId58"/>
    <p:sldId id="295" r:id="rId59"/>
    <p:sldId id="311" r:id="rId60"/>
    <p:sldId id="329" r:id="rId61"/>
    <p:sldId id="274" r:id="rId62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shiba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49" y="-6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CA3B7F98-B8B3-4E70-8534-82093228B8EE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3FA1F29A-CC4E-4859-BFEA-E54E635613F4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974D7233-7D25-4E07-BB1D-6895E98D8D39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BC27391-0385-435E-B1C5-E0B7C275BFB8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4619C-F2F7-422D-8315-E24D99F199FD}" type="datetimeFigureOut">
              <a:rPr lang="en-NZ" smtClean="0"/>
              <a:pPr/>
              <a:t>18/02/2017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E062D-E7D2-4E45-9FC5-787332A0F758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articles.mercola.com/sites/articles/archive/2009/04/07/warning-never-swallow-regular-toothpaste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uffingtonpost.com/dr-mercola/fluoride_b_2479833.html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archive.com/show/medical-icons-by-klukeart/symbol-icon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secure.zeald.com/thompsonmemorials/shop/Traditional%20Memorials?cat=00313&amp;mv_pc=1785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cid:30B10244-DE72-496E-A09C-CF3FFF66FF5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  A SUBMISSION (Part)</a:t>
            </a:r>
          </a:p>
          <a:p>
            <a:pPr algn="ctr"/>
            <a:endParaRPr lang="en-NZ" sz="2800" b="1" dirty="0"/>
          </a:p>
          <a:p>
            <a:pPr algn="ctr"/>
            <a:r>
              <a:rPr lang="en-NZ" sz="2800" b="1" dirty="0"/>
              <a:t>-</a:t>
            </a:r>
          </a:p>
          <a:p>
            <a:pPr algn="ctr"/>
            <a:endParaRPr lang="en-NZ" sz="2000" b="1" dirty="0"/>
          </a:p>
          <a:p>
            <a:pPr algn="ctr"/>
            <a:r>
              <a:rPr lang="en-NZ" sz="2000" b="1" dirty="0"/>
              <a:t>(REF.WPMV7HP)</a:t>
            </a:r>
          </a:p>
          <a:p>
            <a:pPr algn="ctr"/>
            <a:endParaRPr lang="en-NZ" sz="2000" b="1" dirty="0"/>
          </a:p>
          <a:p>
            <a:pPr algn="ctr"/>
            <a:r>
              <a:rPr lang="en-NZ" sz="2000" b="1" dirty="0"/>
              <a:t>TO THE</a:t>
            </a:r>
          </a:p>
          <a:p>
            <a:pPr algn="ctr"/>
            <a:endParaRPr lang="en-NZ" sz="2000" b="1" dirty="0"/>
          </a:p>
          <a:p>
            <a:pPr algn="ctr"/>
            <a:r>
              <a:rPr lang="en-NZ" sz="2800" b="1" dirty="0"/>
              <a:t>HEALTH SELECT COMMITEE</a:t>
            </a:r>
          </a:p>
          <a:p>
            <a:pPr algn="ctr"/>
            <a:endParaRPr lang="en-NZ" sz="2000" b="1" dirty="0"/>
          </a:p>
          <a:p>
            <a:pPr algn="ctr"/>
            <a:r>
              <a:rPr lang="en-NZ" sz="3200" b="1" dirty="0">
                <a:solidFill>
                  <a:srgbClr val="FF0000"/>
                </a:solidFill>
              </a:rPr>
              <a:t>HEALTH (FLUORIDATION OF DRINKING WATER</a:t>
            </a:r>
          </a:p>
          <a:p>
            <a:pPr algn="ctr"/>
            <a:r>
              <a:rPr lang="en-NZ" sz="3200" b="1" dirty="0">
                <a:solidFill>
                  <a:srgbClr val="FF0000"/>
                </a:solidFill>
              </a:rPr>
              <a:t>AMENDMENT BILL No. 208-1).</a:t>
            </a:r>
          </a:p>
          <a:p>
            <a:pPr algn="ctr"/>
            <a:endParaRPr lang="en-NZ" sz="3200" b="1" dirty="0">
              <a:solidFill>
                <a:srgbClr val="FF0000"/>
              </a:solidFill>
            </a:endParaRPr>
          </a:p>
          <a:p>
            <a:pPr algn="ctr"/>
            <a:r>
              <a:rPr lang="en-NZ" sz="3200" b="1" dirty="0"/>
              <a:t>(Against this Bill and why!)</a:t>
            </a:r>
          </a:p>
          <a:p>
            <a:pPr algn="ctr"/>
            <a:endParaRPr lang="en-NZ" sz="2000" b="1" dirty="0"/>
          </a:p>
          <a:p>
            <a:pPr algn="ctr"/>
            <a:endParaRPr lang="en-NZ" sz="2000" b="1" dirty="0"/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Toshiba\Documents\Snapshots\Fluoride foul 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29" y="2132856"/>
            <a:ext cx="8035728" cy="4176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Tahoma" pitchFamily="34" charset="0"/>
                <a:ea typeface="Tahoma" pitchFamily="34" charset="0"/>
                <a:cs typeface="Tahoma" pitchFamily="34" charset="0"/>
              </a:rPr>
              <a:t>A FEW YEARS LATER, ONE EXTRACT FROM AN EARLY </a:t>
            </a:r>
            <a:r>
              <a:rPr lang="en-N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USA REPORT</a:t>
            </a:r>
            <a:r>
              <a:rPr lang="en-NZ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NZ" dirty="0"/>
          </a:p>
          <a:p>
            <a:r>
              <a:rPr lang="en-NZ" sz="2000" dirty="0">
                <a:latin typeface="Tahoma" pitchFamily="34" charset="0"/>
              </a:rPr>
              <a:t>MR FRANCIS FRARY, </a:t>
            </a:r>
            <a:r>
              <a:rPr lang="en-NZ" sz="2000" b="1" dirty="0">
                <a:latin typeface="Tahoma" pitchFamily="34" charset="0"/>
              </a:rPr>
              <a:t>CHIEF SCIENTIST </a:t>
            </a:r>
            <a:r>
              <a:rPr lang="en-NZ" sz="2000" dirty="0">
                <a:latin typeface="Tahoma" pitchFamily="34" charset="0"/>
              </a:rPr>
              <a:t>WITH THE ALUMINIUM COMPANY – </a:t>
            </a:r>
            <a:r>
              <a:rPr lang="en-NZ" sz="2000" b="1" dirty="0">
                <a:latin typeface="Tahoma" pitchFamily="34" charset="0"/>
              </a:rPr>
              <a:t>ALCOA</a:t>
            </a:r>
            <a:r>
              <a:rPr lang="en-NZ" sz="2000" dirty="0">
                <a:latin typeface="Tahoma" pitchFamily="34" charset="0"/>
              </a:rPr>
              <a:t> , DEVISED </a:t>
            </a:r>
            <a:r>
              <a:rPr lang="en-NZ" sz="2000" b="1" dirty="0">
                <a:solidFill>
                  <a:srgbClr val="FF0000"/>
                </a:solidFill>
                <a:latin typeface="Tahoma" pitchFamily="34" charset="0"/>
              </a:rPr>
              <a:t>‘A PLAN’ </a:t>
            </a:r>
            <a:r>
              <a:rPr lang="en-NZ" sz="2000" dirty="0">
                <a:latin typeface="Tahoma" pitchFamily="34" charset="0"/>
              </a:rPr>
              <a:t>TO SOLVE THEIR </a:t>
            </a:r>
            <a:r>
              <a:rPr lang="en-NZ" sz="2000" b="1" dirty="0">
                <a:solidFill>
                  <a:srgbClr val="FF0000"/>
                </a:solidFill>
                <a:latin typeface="Tahoma" pitchFamily="34" charset="0"/>
              </a:rPr>
              <a:t>TOXIC WASTE </a:t>
            </a:r>
            <a:r>
              <a:rPr lang="en-NZ" sz="2000" b="1" u="sng" dirty="0">
                <a:solidFill>
                  <a:srgbClr val="FF0000"/>
                </a:solidFill>
                <a:latin typeface="Tahoma" pitchFamily="34" charset="0"/>
              </a:rPr>
              <a:t>DISPOSAL</a:t>
            </a:r>
            <a:r>
              <a:rPr lang="en-NZ" sz="2000" dirty="0">
                <a:latin typeface="Tahoma" pitchFamily="34" charset="0"/>
              </a:rPr>
              <a:t> PROBLEM.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95736" y="4509120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95736" y="5733256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12776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dirty="0"/>
              <a:t>The </a:t>
            </a:r>
            <a:r>
              <a:rPr lang="en-NZ" b="1" dirty="0">
                <a:solidFill>
                  <a:srgbClr val="FF0000"/>
                </a:solidFill>
              </a:rPr>
              <a:t>Medical Consensus on Fluoride </a:t>
            </a:r>
            <a:r>
              <a:rPr lang="en-NZ" b="1" dirty="0"/>
              <a:t>Prior to 1945 </a:t>
            </a:r>
          </a:p>
          <a:p>
            <a:pPr algn="ctr"/>
            <a:endParaRPr lang="en-NZ" b="1" dirty="0"/>
          </a:p>
          <a:p>
            <a:pPr algn="ctr"/>
            <a:r>
              <a:rPr lang="en-NZ" sz="3200" b="1" u="sng" dirty="0"/>
              <a:t>Item 1.</a:t>
            </a:r>
          </a:p>
          <a:p>
            <a:pPr algn="ctr"/>
            <a:endParaRPr lang="en-NZ" b="1" dirty="0"/>
          </a:p>
          <a:p>
            <a:r>
              <a:rPr lang="en-NZ" sz="2800" dirty="0"/>
              <a:t>For example, a </a:t>
            </a:r>
            <a:r>
              <a:rPr lang="en-NZ" sz="2800" b="1" dirty="0"/>
              <a:t>1936 </a:t>
            </a:r>
            <a:r>
              <a:rPr lang="en-NZ" sz="2800" dirty="0"/>
              <a:t>issue of the ‘</a:t>
            </a:r>
            <a:r>
              <a:rPr lang="en-NZ" sz="2800" b="1" i="1" dirty="0"/>
              <a:t>Journal of the American</a:t>
            </a:r>
            <a:r>
              <a:rPr lang="en-N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800" b="1" i="1" dirty="0">
                <a:solidFill>
                  <a:srgbClr val="FF0000"/>
                </a:solidFill>
              </a:rPr>
              <a:t>Dental</a:t>
            </a:r>
            <a:r>
              <a:rPr lang="en-N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800" b="1" i="1" dirty="0"/>
              <a:t>Association’ </a:t>
            </a:r>
            <a:r>
              <a:rPr lang="en-NZ" sz="2800" i="1" dirty="0"/>
              <a:t>stated that </a:t>
            </a:r>
            <a:r>
              <a:rPr lang="en-NZ" sz="2800" i="1" dirty="0">
                <a:solidFill>
                  <a:srgbClr val="FF0000"/>
                </a:solidFill>
              </a:rPr>
              <a:t>fluoride</a:t>
            </a:r>
            <a:r>
              <a:rPr lang="en-NZ" sz="2800" i="1" dirty="0"/>
              <a:t> at the 1 </a:t>
            </a:r>
            <a:r>
              <a:rPr lang="en-NZ" sz="2800" i="1" dirty="0" err="1"/>
              <a:t>ppm</a:t>
            </a:r>
            <a:r>
              <a:rPr lang="en-NZ" sz="2800" i="1" dirty="0"/>
              <a:t> (part per million) concentration </a:t>
            </a:r>
            <a:r>
              <a:rPr lang="en-NZ" sz="2800" b="1" i="1" u="sng" dirty="0"/>
              <a:t>is</a:t>
            </a:r>
            <a:r>
              <a:rPr lang="en-NZ" sz="2800" i="1" dirty="0"/>
              <a:t> </a:t>
            </a:r>
            <a:r>
              <a:rPr lang="en-NZ" sz="2800" b="1" i="1" dirty="0"/>
              <a:t>as </a:t>
            </a:r>
            <a:r>
              <a:rPr lang="en-NZ" sz="2800" b="1" i="1" dirty="0">
                <a:solidFill>
                  <a:srgbClr val="FF0000"/>
                </a:solidFill>
              </a:rPr>
              <a:t>toxic</a:t>
            </a:r>
            <a:r>
              <a:rPr lang="en-NZ" sz="2800" b="1" i="1" dirty="0"/>
              <a:t> as </a:t>
            </a:r>
            <a:r>
              <a:rPr lang="en-NZ" sz="2800" b="1" i="1" u="sng" dirty="0"/>
              <a:t>arsenic</a:t>
            </a:r>
            <a:r>
              <a:rPr lang="en-NZ" sz="2800" i="1" dirty="0"/>
              <a:t> and </a:t>
            </a:r>
            <a:r>
              <a:rPr lang="en-NZ" sz="2800" b="1" i="1" u="sng" dirty="0"/>
              <a:t>lead</a:t>
            </a:r>
            <a:r>
              <a:rPr lang="en-NZ" sz="2800" i="1" dirty="0"/>
              <a:t>. </a:t>
            </a:r>
          </a:p>
          <a:p>
            <a:endParaRPr lang="en-NZ" sz="2800" b="1" dirty="0">
              <a:solidFill>
                <a:srgbClr val="FF0000"/>
              </a:solidFill>
            </a:endParaRPr>
          </a:p>
          <a:p>
            <a:r>
              <a:rPr lang="en-NZ" sz="2800" b="1" dirty="0"/>
              <a:t>Prior to 1945 </a:t>
            </a:r>
            <a:r>
              <a:rPr lang="en-NZ" sz="2800" dirty="0"/>
              <a:t>when communal </a:t>
            </a:r>
            <a:r>
              <a:rPr lang="en-NZ" sz="2800" b="1" dirty="0"/>
              <a:t>water fluoridation </a:t>
            </a:r>
            <a:r>
              <a:rPr lang="en-NZ" sz="2800" dirty="0"/>
              <a:t>took effect, </a:t>
            </a:r>
            <a:r>
              <a:rPr lang="en-NZ" sz="2800" b="1" dirty="0">
                <a:solidFill>
                  <a:srgbClr val="FF0000"/>
                </a:solidFill>
              </a:rPr>
              <a:t>fluoride</a:t>
            </a:r>
            <a:r>
              <a:rPr lang="en-NZ" sz="2800" dirty="0"/>
              <a:t> </a:t>
            </a:r>
            <a:r>
              <a:rPr lang="en-NZ" sz="2800" b="1" u="sng" dirty="0"/>
              <a:t>was</a:t>
            </a:r>
            <a:r>
              <a:rPr lang="en-NZ" sz="2800" dirty="0"/>
              <a:t> </a:t>
            </a:r>
            <a:r>
              <a:rPr lang="en-NZ" sz="2800" b="1" dirty="0"/>
              <a:t>a</a:t>
            </a:r>
            <a:r>
              <a:rPr lang="en-NZ" sz="2800" dirty="0"/>
              <a:t> </a:t>
            </a:r>
            <a:r>
              <a:rPr lang="en-NZ" sz="2800" b="1" u="sng" dirty="0">
                <a:solidFill>
                  <a:srgbClr val="FF0000"/>
                </a:solidFill>
              </a:rPr>
              <a:t>known</a:t>
            </a:r>
            <a:r>
              <a:rPr lang="en-NZ" sz="2800" b="1" u="sng" dirty="0"/>
              <a:t> </a:t>
            </a:r>
            <a:r>
              <a:rPr lang="en-NZ" sz="2800" b="1" u="sng" dirty="0">
                <a:solidFill>
                  <a:srgbClr val="FF0000"/>
                </a:solidFill>
              </a:rPr>
              <a:t>toxin</a:t>
            </a:r>
            <a:r>
              <a:rPr lang="en-NZ" sz="2800" dirty="0"/>
              <a:t>. They were using it in </a:t>
            </a:r>
          </a:p>
          <a:p>
            <a:r>
              <a:rPr lang="en-NZ" sz="2800" b="1" u="sng" dirty="0"/>
              <a:t>both</a:t>
            </a:r>
            <a:r>
              <a:rPr lang="en-NZ" sz="2800" dirty="0"/>
              <a:t> their </a:t>
            </a:r>
            <a:r>
              <a:rPr lang="en-NZ" sz="2800" b="1" dirty="0"/>
              <a:t>rat</a:t>
            </a:r>
            <a:r>
              <a:rPr lang="en-NZ" sz="2800" dirty="0"/>
              <a:t> and </a:t>
            </a:r>
            <a:r>
              <a:rPr lang="en-NZ" sz="2800" b="1" dirty="0" err="1"/>
              <a:t>cockcroach</a:t>
            </a:r>
            <a:r>
              <a:rPr lang="en-NZ" sz="2800" dirty="0"/>
              <a:t> </a:t>
            </a:r>
            <a:r>
              <a:rPr lang="en-NZ" sz="2800" b="1" dirty="0">
                <a:solidFill>
                  <a:srgbClr val="FF0000"/>
                </a:solidFill>
              </a:rPr>
              <a:t>control</a:t>
            </a:r>
            <a:r>
              <a:rPr lang="en-NZ" sz="2800" dirty="0"/>
              <a:t> </a:t>
            </a:r>
            <a:r>
              <a:rPr lang="en-NZ" sz="2800" b="1" dirty="0">
                <a:solidFill>
                  <a:srgbClr val="FF0000"/>
                </a:solidFill>
              </a:rPr>
              <a:t>pesticides.</a:t>
            </a:r>
            <a:endParaRPr lang="en-NZ" sz="2800" dirty="0"/>
          </a:p>
          <a:p>
            <a:endParaRPr lang="en-NZ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TWO ITEMS </a:t>
            </a:r>
            <a:r>
              <a:rPr lang="en-NZ" sz="2800" b="1" u="sng" dirty="0">
                <a:solidFill>
                  <a:srgbClr val="FF0000"/>
                </a:solidFill>
              </a:rPr>
              <a:t>THEY</a:t>
            </a:r>
            <a:r>
              <a:rPr lang="en-NZ" sz="2800" b="1" dirty="0"/>
              <a:t> KNEW EVEN BACK THEN</a:t>
            </a:r>
          </a:p>
          <a:p>
            <a:pPr algn="ctr"/>
            <a:r>
              <a:rPr lang="en-NZ" sz="2800" b="1" u="sng" dirty="0"/>
              <a:t>BEFORE</a:t>
            </a:r>
            <a:r>
              <a:rPr lang="en-NZ" sz="2800" b="1" dirty="0"/>
              <a:t> THEIR </a:t>
            </a:r>
            <a:r>
              <a:rPr lang="en-NZ" sz="2800" b="1" dirty="0">
                <a:solidFill>
                  <a:srgbClr val="FF0000"/>
                </a:solidFill>
              </a:rPr>
              <a:t>BIG CON</a:t>
            </a:r>
            <a:r>
              <a:rPr lang="en-NZ" sz="2800" b="1" dirty="0"/>
              <a:t>!</a:t>
            </a:r>
          </a:p>
          <a:p>
            <a:pPr algn="ctr">
              <a:buFontTx/>
              <a:buChar char="-"/>
            </a:pPr>
            <a:endParaRPr lang="en-NZ" sz="2800" b="1" dirty="0"/>
          </a:p>
          <a:p>
            <a:pPr algn="ctr">
              <a:buFontTx/>
              <a:buChar char="-"/>
            </a:pPr>
            <a:endParaRPr lang="en-NZ" sz="2800" b="1" dirty="0"/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88640"/>
            <a:ext cx="7560840" cy="54476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NZ" sz="3600" b="1" u="sng" dirty="0"/>
              <a:t>Item 2.</a:t>
            </a:r>
          </a:p>
          <a:p>
            <a:endParaRPr lang="en-NZ" sz="2400" dirty="0"/>
          </a:p>
          <a:p>
            <a:r>
              <a:rPr lang="en-NZ" sz="2400" dirty="0"/>
              <a:t>The ‘</a:t>
            </a:r>
            <a:r>
              <a:rPr lang="en-NZ" sz="2400" i="1" dirty="0"/>
              <a:t>Journal of the </a:t>
            </a:r>
            <a:r>
              <a:rPr lang="en-NZ" sz="2400" b="1" i="1" dirty="0"/>
              <a:t>American </a:t>
            </a:r>
            <a:r>
              <a:rPr lang="en-NZ" sz="2400" b="1" i="1" dirty="0">
                <a:solidFill>
                  <a:srgbClr val="FF0000"/>
                </a:solidFill>
              </a:rPr>
              <a:t>Medical</a:t>
            </a:r>
            <a:r>
              <a:rPr lang="en-NZ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400" b="1" i="1" dirty="0"/>
              <a:t>Association’</a:t>
            </a:r>
            <a:r>
              <a:rPr lang="en-NZ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400" i="1" dirty="0"/>
              <a:t>stated in their </a:t>
            </a:r>
            <a:r>
              <a:rPr lang="en-NZ" sz="2400" b="1" i="1" dirty="0"/>
              <a:t>September 18, 1943 </a:t>
            </a:r>
            <a:r>
              <a:rPr lang="en-NZ" sz="2400" i="1" dirty="0"/>
              <a:t>issue, that fluorides are general protoplasmic </a:t>
            </a:r>
            <a:r>
              <a:rPr lang="en-NZ" sz="2400" b="1" i="1" dirty="0">
                <a:solidFill>
                  <a:srgbClr val="FF0000"/>
                </a:solidFill>
              </a:rPr>
              <a:t>poisons</a:t>
            </a:r>
            <a:r>
              <a:rPr lang="en-NZ" sz="2400" i="1" dirty="0"/>
              <a:t> that change the permeability of the cell membrane by certain enzymes.</a:t>
            </a:r>
          </a:p>
          <a:p>
            <a:r>
              <a:rPr lang="en-NZ" sz="2400" i="1" dirty="0"/>
              <a:t> </a:t>
            </a:r>
          </a:p>
          <a:p>
            <a:pPr algn="ctr"/>
            <a:r>
              <a:rPr lang="en-NZ" sz="2400" i="1" dirty="0"/>
              <a:t>And, an editorial published in the </a:t>
            </a:r>
            <a:r>
              <a:rPr lang="en-NZ" sz="2400" b="1" i="1" dirty="0"/>
              <a:t>Journal of the</a:t>
            </a:r>
            <a:r>
              <a:rPr lang="en-NZ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en-NZ" sz="2400" b="1" i="1" dirty="0"/>
              <a:t>American</a:t>
            </a:r>
            <a:r>
              <a:rPr lang="en-NZ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Dental</a:t>
            </a:r>
            <a:r>
              <a:rPr lang="en-NZ" sz="2400" b="1" i="1" dirty="0">
                <a:solidFill>
                  <a:srgbClr val="FF0000"/>
                </a:solidFill>
              </a:rPr>
              <a:t> </a:t>
            </a:r>
            <a:r>
              <a:rPr lang="en-NZ" sz="2400" b="1" i="1" dirty="0"/>
              <a:t>Association, October 1, 1944, </a:t>
            </a:r>
            <a:r>
              <a:rPr lang="en-NZ" sz="2400" i="1" dirty="0"/>
              <a:t>stated: </a:t>
            </a:r>
          </a:p>
          <a:p>
            <a:endParaRPr lang="en-NZ" sz="2400" i="1" dirty="0"/>
          </a:p>
          <a:p>
            <a:r>
              <a:rPr lang="en-NZ" sz="2400" i="1" dirty="0"/>
              <a:t>"Drinking water containing as little as 1.2 </a:t>
            </a:r>
            <a:r>
              <a:rPr lang="en-NZ" sz="2400" i="1" dirty="0" err="1"/>
              <a:t>ppm</a:t>
            </a:r>
            <a:r>
              <a:rPr lang="en-NZ" sz="2400" i="1" dirty="0"/>
              <a:t>  </a:t>
            </a:r>
            <a:r>
              <a:rPr lang="en-NZ" sz="2400" i="1" dirty="0">
                <a:solidFill>
                  <a:srgbClr val="FF0000"/>
                </a:solidFill>
              </a:rPr>
              <a:t>fluoride </a:t>
            </a:r>
            <a:r>
              <a:rPr lang="en-NZ" sz="2400" i="1" dirty="0"/>
              <a:t>will cause </a:t>
            </a:r>
            <a:r>
              <a:rPr lang="en-NZ" sz="2400" b="1" i="1" dirty="0"/>
              <a:t>developmental disturbances</a:t>
            </a:r>
            <a:r>
              <a:rPr lang="en-NZ" sz="2400" i="1" dirty="0"/>
              <a:t>. We cannot run the risk of producing such </a:t>
            </a:r>
            <a:r>
              <a:rPr lang="en-NZ" sz="2400" b="1" i="1" dirty="0"/>
              <a:t>serious systemic disturbances. </a:t>
            </a:r>
            <a:r>
              <a:rPr lang="en-NZ" sz="2400" i="1" dirty="0"/>
              <a:t>The potentialities for </a:t>
            </a:r>
            <a:r>
              <a:rPr lang="en-NZ" sz="2400" b="1" i="1" dirty="0">
                <a:solidFill>
                  <a:srgbClr val="FF0000"/>
                </a:solidFill>
              </a:rPr>
              <a:t>harm</a:t>
            </a:r>
            <a:r>
              <a:rPr lang="en-NZ" sz="2400" i="1" dirty="0"/>
              <a:t> </a:t>
            </a:r>
            <a:r>
              <a:rPr lang="en-NZ" sz="2400" b="1" i="1" dirty="0"/>
              <a:t>outweigh</a:t>
            </a:r>
            <a:r>
              <a:rPr lang="en-NZ" sz="2400" i="1" dirty="0"/>
              <a:t> those for good." </a:t>
            </a:r>
            <a:endParaRPr lang="en-NZ" sz="2400" dirty="0"/>
          </a:p>
        </p:txBody>
      </p:sp>
      <p:sp>
        <p:nvSpPr>
          <p:cNvPr id="3" name="Rectangle 2"/>
          <p:cNvSpPr/>
          <p:nvPr/>
        </p:nvSpPr>
        <p:spPr>
          <a:xfrm>
            <a:off x="683568" y="573325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dirty="0"/>
              <a:t>THIS WAS ALSO </a:t>
            </a:r>
            <a:r>
              <a:rPr lang="en-NZ" sz="2400" b="1" u="sng" dirty="0"/>
              <a:t>BEFORE</a:t>
            </a:r>
            <a:r>
              <a:rPr lang="en-NZ" sz="2400" dirty="0"/>
              <a:t> THE BIG FLUORIDE </a:t>
            </a:r>
            <a:r>
              <a:rPr lang="en-NZ" sz="2400" b="1" dirty="0">
                <a:solidFill>
                  <a:srgbClr val="FF0000"/>
                </a:solidFill>
              </a:rPr>
              <a:t>‘CON’ </a:t>
            </a:r>
            <a:r>
              <a:rPr lang="en-NZ" sz="2400" dirty="0"/>
              <a:t>STARTED</a:t>
            </a:r>
          </a:p>
          <a:p>
            <a:pPr algn="ctr"/>
            <a:r>
              <a:rPr lang="en-NZ" sz="2400" dirty="0"/>
              <a:t>AND ALL WAS </a:t>
            </a:r>
            <a:r>
              <a:rPr lang="en-NZ" sz="2400" b="1" dirty="0">
                <a:solidFill>
                  <a:srgbClr val="FF0000"/>
                </a:solidFill>
              </a:rPr>
              <a:t>COMPLETELY</a:t>
            </a:r>
            <a:r>
              <a:rPr lang="en-NZ" sz="2400" dirty="0">
                <a:solidFill>
                  <a:srgbClr val="FF0000"/>
                </a:solidFill>
              </a:rPr>
              <a:t> </a:t>
            </a:r>
            <a:r>
              <a:rPr lang="en-NZ" sz="2400" b="1" dirty="0">
                <a:solidFill>
                  <a:srgbClr val="FF0000"/>
                </a:solidFill>
              </a:rPr>
              <a:t>IGNORED </a:t>
            </a:r>
            <a:r>
              <a:rPr lang="en-NZ" sz="2400" dirty="0"/>
              <a:t>BY</a:t>
            </a:r>
            <a:r>
              <a:rPr lang="en-NZ" sz="2400" b="1" dirty="0">
                <a:solidFill>
                  <a:srgbClr val="FF0000"/>
                </a:solidFill>
              </a:rPr>
              <a:t> </a:t>
            </a:r>
            <a:r>
              <a:rPr lang="en-NZ" sz="2400" b="1" dirty="0"/>
              <a:t>‘BIG BUSINESS’</a:t>
            </a:r>
            <a:r>
              <a:rPr lang="en-NZ" sz="2400" dirty="0"/>
              <a:t>.</a:t>
            </a:r>
            <a:endParaRPr lang="en-NZ" sz="2400" u="sng" dirty="0"/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9"/>
            <a:ext cx="8568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/>
              <a:t>TWO  </a:t>
            </a:r>
            <a:r>
              <a:rPr lang="en-NZ" sz="3200" b="1" dirty="0">
                <a:solidFill>
                  <a:srgbClr val="FF0000"/>
                </a:solidFill>
              </a:rPr>
              <a:t>IMPORTANT</a:t>
            </a:r>
            <a:r>
              <a:rPr lang="en-NZ" sz="3200" b="1" dirty="0"/>
              <a:t> NOTES.</a:t>
            </a:r>
          </a:p>
          <a:p>
            <a:pPr algn="ctr"/>
            <a:endParaRPr lang="en-NZ" sz="2800" b="1" dirty="0"/>
          </a:p>
          <a:p>
            <a:pPr algn="ctr"/>
            <a:r>
              <a:rPr lang="en-NZ" sz="2800" b="1" u="sng" dirty="0"/>
              <a:t>Note 1.</a:t>
            </a:r>
          </a:p>
          <a:p>
            <a:pPr algn="ctr"/>
            <a:endParaRPr lang="en-NZ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11560" y="1916832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Internationally, </a:t>
            </a:r>
            <a:r>
              <a:rPr lang="en-NZ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most</a:t>
            </a:r>
            <a:r>
              <a:rPr lang="en-N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countries have </a:t>
            </a:r>
            <a:r>
              <a:rPr lang="en-NZ" sz="28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banned</a:t>
            </a:r>
            <a:r>
              <a:rPr lang="en-N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fluoridation because of </a:t>
            </a:r>
            <a:r>
              <a:rPr lang="en-NZ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health concerns </a:t>
            </a:r>
            <a:r>
              <a:rPr lang="en-NZ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en-NZ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N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because </a:t>
            </a:r>
            <a:r>
              <a:rPr lang="en-NZ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en-NZ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human rights </a:t>
            </a:r>
            <a:r>
              <a:rPr lang="en-N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considerations.</a:t>
            </a:r>
          </a:p>
          <a:p>
            <a:r>
              <a:rPr lang="en-N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N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These countries include Japan, Scotland, Northern Ireland, China, Russia, Germany, Netherlands, Norway, Israel, Sweden, Austria, Belgium, Denmark, Finland, France, Croatia, Estonia, Greece, Hungary, Latvia, Switzerland, Luxembourg and the Czech Republic. </a:t>
            </a:r>
            <a:endParaRPr lang="en-NZ" dirty="0"/>
          </a:p>
          <a:p>
            <a:endParaRPr lang="en-NZ" dirty="0"/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08720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/>
              <a:t>Notably the practice of </a:t>
            </a:r>
            <a:r>
              <a:rPr lang="en-NZ" sz="2800" b="1" dirty="0"/>
              <a:t>fluoridating</a:t>
            </a:r>
            <a:r>
              <a:rPr lang="en-NZ" sz="2800" dirty="0"/>
              <a:t> water supplies appears to </a:t>
            </a:r>
            <a:r>
              <a:rPr lang="en-NZ" sz="2800" b="1" dirty="0">
                <a:solidFill>
                  <a:srgbClr val="FF0000"/>
                </a:solidFill>
              </a:rPr>
              <a:t>breach</a:t>
            </a:r>
            <a:r>
              <a:rPr lang="en-NZ" sz="2800" dirty="0"/>
              <a:t> the </a:t>
            </a:r>
            <a:r>
              <a:rPr lang="en-NZ" sz="2800" b="1" dirty="0">
                <a:solidFill>
                  <a:srgbClr val="FF0000"/>
                </a:solidFill>
              </a:rPr>
              <a:t>UNESCO</a:t>
            </a:r>
            <a:r>
              <a:rPr lang="en-NZ" sz="2800" dirty="0"/>
              <a:t> </a:t>
            </a:r>
            <a:r>
              <a:rPr lang="en-NZ" sz="2800" b="1" dirty="0"/>
              <a:t>Universal</a:t>
            </a:r>
            <a:r>
              <a:rPr lang="en-NZ" sz="2800" dirty="0"/>
              <a:t> </a:t>
            </a:r>
            <a:r>
              <a:rPr lang="en-NZ" sz="2800" b="1" dirty="0"/>
              <a:t>Declaration</a:t>
            </a:r>
            <a:r>
              <a:rPr lang="en-NZ" sz="2800" dirty="0"/>
              <a:t> on </a:t>
            </a:r>
            <a:r>
              <a:rPr lang="en-NZ" sz="2800" b="1" dirty="0">
                <a:solidFill>
                  <a:srgbClr val="FF0000"/>
                </a:solidFill>
              </a:rPr>
              <a:t>Bioethics</a:t>
            </a:r>
            <a:r>
              <a:rPr lang="en-NZ" sz="2800" dirty="0">
                <a:solidFill>
                  <a:srgbClr val="FF0000"/>
                </a:solidFill>
              </a:rPr>
              <a:t> and </a:t>
            </a:r>
            <a:r>
              <a:rPr lang="en-NZ" sz="2800" b="1" dirty="0">
                <a:solidFill>
                  <a:srgbClr val="FF0000"/>
                </a:solidFill>
              </a:rPr>
              <a:t>Human Rights </a:t>
            </a:r>
            <a:r>
              <a:rPr lang="en-NZ" sz="2800" dirty="0"/>
              <a:t>(2005), to which </a:t>
            </a:r>
            <a:r>
              <a:rPr lang="en-NZ" sz="2800" b="1" dirty="0">
                <a:solidFill>
                  <a:srgbClr val="FF0000"/>
                </a:solidFill>
              </a:rPr>
              <a:t>NZ</a:t>
            </a:r>
            <a:r>
              <a:rPr lang="en-NZ" sz="2800" b="1" u="sng" dirty="0">
                <a:solidFill>
                  <a:srgbClr val="FF0000"/>
                </a:solidFill>
              </a:rPr>
              <a:t> is </a:t>
            </a:r>
            <a:r>
              <a:rPr lang="en-NZ" sz="2800" b="1" dirty="0">
                <a:solidFill>
                  <a:srgbClr val="FF0000"/>
                </a:solidFill>
              </a:rPr>
              <a:t>a signatory </a:t>
            </a:r>
            <a:r>
              <a:rPr lang="en-NZ" sz="2800" dirty="0"/>
              <a:t>(along with around </a:t>
            </a:r>
            <a:r>
              <a:rPr lang="en-NZ" sz="2800" b="1" dirty="0"/>
              <a:t>160</a:t>
            </a:r>
            <a:r>
              <a:rPr lang="en-NZ" sz="2800" dirty="0"/>
              <a:t> other countries) and in particular, </a:t>
            </a:r>
          </a:p>
          <a:p>
            <a:r>
              <a:rPr lang="en-NZ" sz="2800" b="1" dirty="0"/>
              <a:t>Article 6 </a:t>
            </a:r>
            <a:r>
              <a:rPr lang="en-NZ" sz="2800" dirty="0"/>
              <a:t>which </a:t>
            </a:r>
            <a:r>
              <a:rPr lang="en-NZ" sz="2800" b="1" dirty="0">
                <a:solidFill>
                  <a:srgbClr val="FF0000"/>
                </a:solidFill>
              </a:rPr>
              <a:t>states</a:t>
            </a:r>
            <a:r>
              <a:rPr lang="en-NZ" sz="2800" b="1" dirty="0"/>
              <a:t> that -               </a:t>
            </a:r>
          </a:p>
          <a:p>
            <a:endParaRPr lang="en-NZ" sz="2800" i="1" dirty="0"/>
          </a:p>
          <a:p>
            <a:r>
              <a:rPr lang="en-NZ" sz="2800" i="1" dirty="0"/>
              <a:t>"in </a:t>
            </a:r>
            <a:r>
              <a:rPr lang="en-NZ" sz="2800" b="1" i="1" dirty="0">
                <a:solidFill>
                  <a:srgbClr val="FF0000"/>
                </a:solidFill>
              </a:rPr>
              <a:t>no case </a:t>
            </a:r>
            <a:r>
              <a:rPr lang="en-NZ" sz="2800" i="1" dirty="0"/>
              <a:t>should a collective agreement or the consent of a community leader or </a:t>
            </a:r>
            <a:r>
              <a:rPr lang="en-NZ" sz="2800" b="1" i="1" dirty="0"/>
              <a:t>other authority, </a:t>
            </a:r>
            <a:r>
              <a:rPr lang="en-NZ" sz="2800" i="1" dirty="0"/>
              <a:t>substitute for an individual’s informed consent". </a:t>
            </a:r>
          </a:p>
          <a:p>
            <a:endParaRPr lang="en-NZ" sz="2800" i="1" dirty="0"/>
          </a:p>
          <a:p>
            <a:pPr algn="ctr"/>
            <a:r>
              <a:rPr lang="en-NZ" sz="2800" i="1" dirty="0">
                <a:solidFill>
                  <a:srgbClr val="FF0000"/>
                </a:solidFill>
              </a:rPr>
              <a:t>NZ</a:t>
            </a:r>
            <a:r>
              <a:rPr lang="en-NZ" sz="2800" i="1" dirty="0"/>
              <a:t> </a:t>
            </a:r>
            <a:r>
              <a:rPr lang="en-NZ" sz="2800" i="1" dirty="0">
                <a:solidFill>
                  <a:srgbClr val="FF0000"/>
                </a:solidFill>
              </a:rPr>
              <a:t>Govt</a:t>
            </a:r>
            <a:r>
              <a:rPr lang="en-NZ" sz="2800" i="1" dirty="0"/>
              <a:t> </a:t>
            </a:r>
            <a:r>
              <a:rPr lang="en-NZ" sz="2800" i="1" dirty="0">
                <a:solidFill>
                  <a:srgbClr val="FF0000"/>
                </a:solidFill>
              </a:rPr>
              <a:t>activity</a:t>
            </a:r>
            <a:r>
              <a:rPr lang="en-NZ" sz="2800" i="1" dirty="0"/>
              <a:t> and </a:t>
            </a:r>
            <a:r>
              <a:rPr lang="en-NZ" sz="2800" b="1" i="1" dirty="0">
                <a:solidFill>
                  <a:srgbClr val="FF0000"/>
                </a:solidFill>
              </a:rPr>
              <a:t>current</a:t>
            </a:r>
            <a:r>
              <a:rPr lang="en-NZ" sz="2800" i="1" dirty="0"/>
              <a:t> </a:t>
            </a:r>
            <a:r>
              <a:rPr lang="en-NZ" sz="2800" b="1" i="1" dirty="0">
                <a:solidFill>
                  <a:srgbClr val="FF0000"/>
                </a:solidFill>
              </a:rPr>
              <a:t>proposal</a:t>
            </a:r>
            <a:r>
              <a:rPr lang="en-NZ" sz="2800" i="1" dirty="0"/>
              <a:t> -                   </a:t>
            </a:r>
            <a:r>
              <a:rPr lang="en-NZ" sz="2800" i="1" dirty="0">
                <a:solidFill>
                  <a:srgbClr val="FF0000"/>
                </a:solidFill>
              </a:rPr>
              <a:t>HAZARDOUS,</a:t>
            </a:r>
            <a:r>
              <a:rPr lang="en-NZ" sz="2800" i="1" dirty="0"/>
              <a:t> Blatantly </a:t>
            </a:r>
            <a:r>
              <a:rPr lang="en-NZ" sz="2800" b="1" i="1" dirty="0"/>
              <a:t>unethical</a:t>
            </a:r>
            <a:r>
              <a:rPr lang="en-NZ" sz="2800" i="1" dirty="0"/>
              <a:t>! </a:t>
            </a:r>
            <a:r>
              <a:rPr lang="en-NZ" sz="2800" i="1" dirty="0">
                <a:solidFill>
                  <a:srgbClr val="FF0000"/>
                </a:solidFill>
              </a:rPr>
              <a:t>ILLEGAL?</a:t>
            </a:r>
            <a:endParaRPr lang="en-NZ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26064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u="sng" dirty="0"/>
              <a:t>Note 2</a:t>
            </a:r>
            <a:r>
              <a:rPr lang="en-NZ" sz="2400" b="1" u="sng" dirty="0"/>
              <a:t>.</a:t>
            </a: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shiba\Pictures\Fluoride Hit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0" y="1844824"/>
            <a:ext cx="7104463" cy="432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THE </a:t>
            </a:r>
            <a:r>
              <a:rPr lang="en-NZ" sz="2400" b="1" dirty="0">
                <a:solidFill>
                  <a:srgbClr val="FF0000"/>
                </a:solidFill>
              </a:rPr>
              <a:t>NZ</a:t>
            </a:r>
            <a:r>
              <a:rPr lang="en-NZ" sz="2400" b="1" dirty="0"/>
              <a:t> DENTAL ASSOCIATION</a:t>
            </a:r>
            <a:r>
              <a:rPr lang="en-NZ" sz="2400" dirty="0"/>
              <a:t>, THE </a:t>
            </a:r>
            <a:r>
              <a:rPr lang="en-NZ" sz="2400" b="1" dirty="0">
                <a:solidFill>
                  <a:srgbClr val="FF0000"/>
                </a:solidFill>
              </a:rPr>
              <a:t>NZ</a:t>
            </a:r>
            <a:r>
              <a:rPr lang="en-NZ" sz="2400" dirty="0"/>
              <a:t> </a:t>
            </a:r>
            <a:r>
              <a:rPr lang="en-NZ" sz="2400" b="1" dirty="0"/>
              <a:t>HEALTH DEPARTMENT</a:t>
            </a:r>
            <a:r>
              <a:rPr lang="en-NZ" sz="2400" dirty="0"/>
              <a:t>, AND </a:t>
            </a:r>
            <a:r>
              <a:rPr lang="en-NZ" sz="2400" b="1" dirty="0">
                <a:solidFill>
                  <a:srgbClr val="FF0000"/>
                </a:solidFill>
              </a:rPr>
              <a:t>OTHER</a:t>
            </a:r>
            <a:r>
              <a:rPr lang="en-NZ" sz="2400" dirty="0"/>
              <a:t> OFFICIALS WE </a:t>
            </a:r>
            <a:r>
              <a:rPr lang="en-NZ" sz="2400" b="1" dirty="0"/>
              <a:t>TRUSTED</a:t>
            </a:r>
          </a:p>
          <a:p>
            <a:pPr algn="ctr"/>
            <a:r>
              <a:rPr lang="en-NZ" sz="2400" dirty="0"/>
              <a:t>HAVE ALSO BEEN TELLING </a:t>
            </a:r>
            <a:r>
              <a:rPr lang="en-NZ" sz="2400" b="1" u="sng" dirty="0"/>
              <a:t>US</a:t>
            </a:r>
            <a:r>
              <a:rPr lang="en-NZ" sz="2400" dirty="0"/>
              <a:t> FLUORIDE IS </a:t>
            </a:r>
            <a:r>
              <a:rPr lang="en-NZ" sz="2400" dirty="0">
                <a:solidFill>
                  <a:srgbClr val="FF0000"/>
                </a:solidFill>
              </a:rPr>
              <a:t>SAFE</a:t>
            </a:r>
          </a:p>
          <a:p>
            <a:pPr algn="ctr"/>
            <a:r>
              <a:rPr lang="en-NZ" sz="2400" dirty="0"/>
              <a:t>AND  </a:t>
            </a:r>
            <a:r>
              <a:rPr lang="en-NZ" sz="2400" b="1" dirty="0">
                <a:solidFill>
                  <a:srgbClr val="FF0000"/>
                </a:solidFill>
              </a:rPr>
              <a:t>THEY</a:t>
            </a:r>
            <a:r>
              <a:rPr lang="en-NZ" sz="2400" dirty="0"/>
              <a:t> RECOMMEND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2373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HE ALSO BELIEVED IN ‘</a:t>
            </a:r>
            <a:r>
              <a:rPr lang="en-NZ" b="1" dirty="0"/>
              <a:t>BRAINWASHING’</a:t>
            </a:r>
            <a:r>
              <a:rPr lang="en-NZ" dirty="0"/>
              <a:t> AND </a:t>
            </a:r>
            <a:r>
              <a:rPr lang="en-NZ" b="1" dirty="0">
                <a:solidFill>
                  <a:srgbClr val="FF0000"/>
                </a:solidFill>
              </a:rPr>
              <a:t>‘MASS MEDICATION’ </a:t>
            </a:r>
            <a:r>
              <a:rPr lang="en-NZ" dirty="0"/>
              <a:t>OF PEOPLE!</a:t>
            </a:r>
          </a:p>
        </p:txBody>
      </p:sp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9249"/>
            <a:ext cx="8640960" cy="64017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/>
              <a:t>THE PRODUCT IS – </a:t>
            </a:r>
            <a:r>
              <a:rPr lang="en-NZ" sz="3200" dirty="0">
                <a:solidFill>
                  <a:srgbClr val="FF0000"/>
                </a:solidFill>
              </a:rPr>
              <a:t>‘</a:t>
            </a:r>
            <a:r>
              <a:rPr lang="en-NZ" sz="3200" b="1" dirty="0">
                <a:solidFill>
                  <a:srgbClr val="FF0000"/>
                </a:solidFill>
              </a:rPr>
              <a:t>FLUORIDE’ </a:t>
            </a:r>
            <a:r>
              <a:rPr lang="en-NZ" sz="2400" dirty="0"/>
              <a:t> - ADDED TO </a:t>
            </a:r>
            <a:r>
              <a:rPr lang="en-NZ" sz="2400" b="1" dirty="0"/>
              <a:t>SOME</a:t>
            </a:r>
            <a:r>
              <a:rPr lang="en-NZ" sz="2400" dirty="0"/>
              <a:t> LOCAL WATER SUPPLIES.</a:t>
            </a:r>
          </a:p>
          <a:p>
            <a:endParaRPr lang="en-NZ" dirty="0"/>
          </a:p>
          <a:p>
            <a:r>
              <a:rPr lang="en-NZ" sz="2400" b="1" i="1" u="sng" dirty="0">
                <a:solidFill>
                  <a:srgbClr val="FF0000"/>
                </a:solidFill>
              </a:rPr>
              <a:t>BUT</a:t>
            </a:r>
            <a:r>
              <a:rPr lang="en-NZ" sz="2400" b="1" i="1" dirty="0">
                <a:solidFill>
                  <a:srgbClr val="FF0000"/>
                </a:solidFill>
              </a:rPr>
              <a:t>,</a:t>
            </a:r>
            <a:r>
              <a:rPr lang="en-NZ" sz="2400" dirty="0">
                <a:solidFill>
                  <a:srgbClr val="FF0000"/>
                </a:solidFill>
              </a:rPr>
              <a:t> </a:t>
            </a:r>
            <a:r>
              <a:rPr lang="en-NZ" sz="2400" dirty="0"/>
              <a:t>HERE IS </a:t>
            </a:r>
            <a:r>
              <a:rPr lang="en-NZ" sz="2400" b="1" dirty="0"/>
              <a:t>ONLY A</a:t>
            </a:r>
            <a:r>
              <a:rPr lang="en-NZ" sz="2400" dirty="0"/>
              <a:t> </a:t>
            </a:r>
            <a:r>
              <a:rPr lang="en-NZ" sz="2400" b="1" u="sng" dirty="0"/>
              <a:t>PART-LIST</a:t>
            </a:r>
            <a:r>
              <a:rPr lang="en-NZ" sz="2400" dirty="0"/>
              <a:t> OF SOME OF THE </a:t>
            </a:r>
            <a:r>
              <a:rPr lang="en-NZ" sz="2400" b="1" dirty="0">
                <a:solidFill>
                  <a:srgbClr val="FF0000"/>
                </a:solidFill>
              </a:rPr>
              <a:t>WISER</a:t>
            </a:r>
            <a:r>
              <a:rPr lang="en-NZ" sz="2400" dirty="0"/>
              <a:t> </a:t>
            </a:r>
            <a:r>
              <a:rPr lang="en-NZ" sz="2400" b="1" u="sng" dirty="0"/>
              <a:t>NATIONS</a:t>
            </a:r>
            <a:r>
              <a:rPr lang="en-NZ" sz="2400" b="1" dirty="0"/>
              <a:t>.</a:t>
            </a:r>
          </a:p>
          <a:p>
            <a:endParaRPr lang="en-NZ" dirty="0"/>
          </a:p>
          <a:p>
            <a:r>
              <a:rPr lang="en-NZ" b="1" dirty="0"/>
              <a:t>WESTERN EUROPE </a:t>
            </a:r>
            <a:r>
              <a:rPr lang="en-NZ" dirty="0"/>
              <a:t>– </a:t>
            </a:r>
            <a:r>
              <a:rPr lang="en-NZ" b="1" dirty="0">
                <a:solidFill>
                  <a:srgbClr val="FF0000"/>
                </a:solidFill>
              </a:rPr>
              <a:t>97%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b="1" dirty="0">
                <a:solidFill>
                  <a:srgbClr val="FF0000"/>
                </a:solidFill>
              </a:rPr>
              <a:t>REJECTED IT</a:t>
            </a:r>
            <a:r>
              <a:rPr lang="en-NZ" dirty="0"/>
              <a:t>, BANNED OR STOPPED FLUORIDATION.</a:t>
            </a:r>
          </a:p>
          <a:p>
            <a:r>
              <a:rPr lang="en-NZ" b="1" dirty="0"/>
              <a:t>CHINA</a:t>
            </a:r>
            <a:r>
              <a:rPr lang="en-NZ" dirty="0"/>
              <a:t> – </a:t>
            </a:r>
            <a:r>
              <a:rPr lang="en-NZ" b="1" dirty="0">
                <a:solidFill>
                  <a:srgbClr val="FF0000"/>
                </a:solidFill>
              </a:rPr>
              <a:t>BANNED IT </a:t>
            </a:r>
            <a:r>
              <a:rPr lang="en-NZ" dirty="0"/>
              <a:t>– NOT ALLOWED – (BUT </a:t>
            </a:r>
            <a:r>
              <a:rPr lang="en-NZ" b="1" dirty="0"/>
              <a:t>NOW</a:t>
            </a:r>
            <a:r>
              <a:rPr lang="en-NZ" dirty="0"/>
              <a:t> SELLS A VERSION TO USA)!!!!</a:t>
            </a:r>
          </a:p>
          <a:p>
            <a:r>
              <a:rPr lang="en-NZ" b="1" dirty="0"/>
              <a:t>AUSTRIA</a:t>
            </a:r>
            <a:r>
              <a:rPr lang="en-NZ" dirty="0"/>
              <a:t> – </a:t>
            </a:r>
            <a:r>
              <a:rPr lang="en-NZ" b="1" dirty="0">
                <a:solidFill>
                  <a:srgbClr val="FF0000"/>
                </a:solidFill>
              </a:rPr>
              <a:t>REJECTED IT </a:t>
            </a:r>
            <a:r>
              <a:rPr lang="en-NZ" dirty="0"/>
              <a:t>- NOT ADDED.</a:t>
            </a:r>
          </a:p>
          <a:p>
            <a:r>
              <a:rPr lang="en-NZ" b="1" dirty="0"/>
              <a:t>BELGUIM</a:t>
            </a:r>
            <a:r>
              <a:rPr lang="en-NZ" dirty="0"/>
              <a:t> – </a:t>
            </a:r>
            <a:r>
              <a:rPr lang="en-NZ" b="1" dirty="0">
                <a:solidFill>
                  <a:srgbClr val="FF0000"/>
                </a:solidFill>
              </a:rPr>
              <a:t>REJECTED IT</a:t>
            </a:r>
            <a:r>
              <a:rPr lang="en-NZ" b="1" dirty="0"/>
              <a:t> </a:t>
            </a:r>
            <a:r>
              <a:rPr lang="en-NZ" dirty="0"/>
              <a:t>– THOSE WANTING IT, TO GET IT THEMSELVES.</a:t>
            </a:r>
          </a:p>
          <a:p>
            <a:r>
              <a:rPr lang="en-NZ" b="1" dirty="0"/>
              <a:t>DENMARK</a:t>
            </a:r>
            <a:r>
              <a:rPr lang="en-NZ" dirty="0"/>
              <a:t> – </a:t>
            </a:r>
            <a:r>
              <a:rPr lang="en-NZ" b="1" dirty="0">
                <a:solidFill>
                  <a:srgbClr val="FF0000"/>
                </a:solidFill>
              </a:rPr>
              <a:t>AGAINST</a:t>
            </a:r>
            <a:r>
              <a:rPr lang="en-NZ" dirty="0"/>
              <a:t> FLUORIDATION.</a:t>
            </a:r>
          </a:p>
          <a:p>
            <a:r>
              <a:rPr lang="en-NZ" b="1" dirty="0"/>
              <a:t>FINLAND</a:t>
            </a:r>
            <a:r>
              <a:rPr lang="en-NZ" dirty="0"/>
              <a:t> – </a:t>
            </a:r>
            <a:r>
              <a:rPr lang="en-NZ" b="1" dirty="0">
                <a:solidFill>
                  <a:srgbClr val="FF0000"/>
                </a:solidFill>
              </a:rPr>
              <a:t>STOPPED IT </a:t>
            </a:r>
            <a:r>
              <a:rPr lang="en-NZ" dirty="0"/>
              <a:t>– NO ADEQUATE STUDIES.</a:t>
            </a:r>
          </a:p>
          <a:p>
            <a:r>
              <a:rPr lang="en-NZ" b="1" dirty="0"/>
              <a:t>GERMANY</a:t>
            </a:r>
            <a:r>
              <a:rPr lang="en-NZ" dirty="0"/>
              <a:t> – </a:t>
            </a:r>
            <a:r>
              <a:rPr lang="en-NZ" b="1" dirty="0">
                <a:solidFill>
                  <a:srgbClr val="FF0000"/>
                </a:solidFill>
              </a:rPr>
              <a:t>STOPPED</a:t>
            </a:r>
            <a:r>
              <a:rPr lang="en-NZ" dirty="0"/>
              <a:t> - NO EVIDENCE OF A BENEFIT.</a:t>
            </a:r>
          </a:p>
          <a:p>
            <a:r>
              <a:rPr lang="en-NZ" b="1" dirty="0"/>
              <a:t>HUNGARY</a:t>
            </a:r>
            <a:r>
              <a:rPr lang="en-NZ" dirty="0"/>
              <a:t> – </a:t>
            </a:r>
            <a:r>
              <a:rPr lang="en-NZ" b="1" dirty="0">
                <a:solidFill>
                  <a:srgbClr val="FF0000"/>
                </a:solidFill>
              </a:rPr>
              <a:t>STOPPED</a:t>
            </a:r>
            <a:r>
              <a:rPr lang="en-NZ" dirty="0"/>
              <a:t> – REMAINS UNFLUORIDATED,</a:t>
            </a:r>
          </a:p>
          <a:p>
            <a:r>
              <a:rPr lang="en-NZ" b="1" dirty="0"/>
              <a:t>JAPAN</a:t>
            </a:r>
            <a:r>
              <a:rPr lang="en-NZ" dirty="0"/>
              <a:t> – </a:t>
            </a:r>
            <a:r>
              <a:rPr lang="en-NZ" b="1" dirty="0">
                <a:solidFill>
                  <a:srgbClr val="FF0000"/>
                </a:solidFill>
              </a:rPr>
              <a:t>REJECTED</a:t>
            </a:r>
            <a:r>
              <a:rPr lang="en-NZ" dirty="0"/>
              <a:t> – MAY CAUSE HEALTH PROBLEMS.</a:t>
            </a:r>
          </a:p>
          <a:p>
            <a:r>
              <a:rPr lang="en-NZ" dirty="0"/>
              <a:t>                                      </a:t>
            </a:r>
            <a:r>
              <a:rPr lang="en-NZ" b="1" dirty="0"/>
              <a:t>(THINK OF  ALL THESE EDUCATED </a:t>
            </a:r>
            <a:r>
              <a:rPr lang="en-NZ" b="1" dirty="0">
                <a:solidFill>
                  <a:srgbClr val="FF0000"/>
                </a:solidFill>
              </a:rPr>
              <a:t>MULTI-</a:t>
            </a:r>
            <a:r>
              <a:rPr lang="en-NZ" b="1" u="sng" dirty="0">
                <a:solidFill>
                  <a:srgbClr val="FF0000"/>
                </a:solidFill>
              </a:rPr>
              <a:t>MILLIONS</a:t>
            </a:r>
            <a:r>
              <a:rPr lang="en-NZ" b="1" dirty="0"/>
              <a:t> OF </a:t>
            </a:r>
            <a:r>
              <a:rPr lang="en-NZ" b="1" dirty="0">
                <a:solidFill>
                  <a:srgbClr val="FF0000"/>
                </a:solidFill>
              </a:rPr>
              <a:t>WISE</a:t>
            </a:r>
            <a:r>
              <a:rPr lang="en-NZ" b="1" dirty="0"/>
              <a:t> PEOPLE)</a:t>
            </a:r>
          </a:p>
          <a:p>
            <a:endParaRPr lang="en-NZ" dirty="0"/>
          </a:p>
          <a:p>
            <a:pPr algn="r"/>
            <a:r>
              <a:rPr lang="en-NZ" sz="2400" b="1" u="sng" dirty="0">
                <a:solidFill>
                  <a:srgbClr val="FF0000"/>
                </a:solidFill>
              </a:rPr>
              <a:t>FACT:</a:t>
            </a:r>
            <a:r>
              <a:rPr lang="en-NZ" sz="2400" b="1" dirty="0">
                <a:solidFill>
                  <a:srgbClr val="FF0000"/>
                </a:solidFill>
              </a:rPr>
              <a:t>   </a:t>
            </a:r>
            <a:r>
              <a:rPr lang="en-NZ" sz="2400" b="1" u="sng" dirty="0">
                <a:solidFill>
                  <a:srgbClr val="FF0000"/>
                </a:solidFill>
              </a:rPr>
              <a:t>ONLY 5% </a:t>
            </a:r>
            <a:r>
              <a:rPr lang="en-NZ" dirty="0"/>
              <a:t>OF </a:t>
            </a:r>
            <a:r>
              <a:rPr lang="en-NZ" b="1" dirty="0"/>
              <a:t>THE WORLD </a:t>
            </a:r>
            <a:r>
              <a:rPr lang="en-NZ" dirty="0"/>
              <a:t>IS </a:t>
            </a:r>
            <a:r>
              <a:rPr lang="en-NZ" dirty="0">
                <a:solidFill>
                  <a:srgbClr val="FF0000"/>
                </a:solidFill>
              </a:rPr>
              <a:t>FLUORIDATED</a:t>
            </a:r>
            <a:r>
              <a:rPr lang="en-NZ" dirty="0"/>
              <a:t> AND </a:t>
            </a:r>
            <a:r>
              <a:rPr lang="en-NZ" b="1" dirty="0">
                <a:solidFill>
                  <a:srgbClr val="FF0000"/>
                </a:solidFill>
              </a:rPr>
              <a:t>OVER </a:t>
            </a:r>
            <a:r>
              <a:rPr lang="en-NZ" b="1" u="sng" dirty="0">
                <a:solidFill>
                  <a:srgbClr val="FF0000"/>
                </a:solidFill>
              </a:rPr>
              <a:t>50%</a:t>
            </a:r>
            <a:r>
              <a:rPr lang="en-NZ" b="1" dirty="0">
                <a:solidFill>
                  <a:srgbClr val="FF0000"/>
                </a:solidFill>
              </a:rPr>
              <a:t> </a:t>
            </a:r>
            <a:r>
              <a:rPr lang="en-NZ" dirty="0"/>
              <a:t>OF THESE PEOPLE </a:t>
            </a:r>
            <a:r>
              <a:rPr lang="en-NZ" b="1" dirty="0">
                <a:solidFill>
                  <a:srgbClr val="FF0000"/>
                </a:solidFill>
              </a:rPr>
              <a:t>WITH</a:t>
            </a:r>
            <a:r>
              <a:rPr lang="en-NZ" b="1" dirty="0"/>
              <a:t> FLUORIDATED</a:t>
            </a:r>
            <a:r>
              <a:rPr lang="en-NZ" dirty="0"/>
              <a:t> WATER, </a:t>
            </a:r>
            <a:r>
              <a:rPr lang="en-NZ" b="1" dirty="0"/>
              <a:t>LIVE IN </a:t>
            </a:r>
            <a:r>
              <a:rPr lang="en-NZ" b="1" dirty="0">
                <a:solidFill>
                  <a:srgbClr val="FF0000"/>
                </a:solidFill>
              </a:rPr>
              <a:t>AMERICA</a:t>
            </a:r>
            <a:r>
              <a:rPr lang="en-NZ" dirty="0">
                <a:solidFill>
                  <a:srgbClr val="FF0000"/>
                </a:solidFill>
              </a:rPr>
              <a:t>!</a:t>
            </a:r>
          </a:p>
          <a:p>
            <a:endParaRPr lang="en-NZ" dirty="0"/>
          </a:p>
          <a:p>
            <a:pPr algn="ctr"/>
            <a:r>
              <a:rPr lang="en-NZ" dirty="0"/>
              <a:t>(</a:t>
            </a:r>
            <a:r>
              <a:rPr lang="en-NZ" b="1" dirty="0"/>
              <a:t>NO</a:t>
            </a:r>
            <a:r>
              <a:rPr lang="en-NZ" dirty="0"/>
              <a:t> PRIZE FOR GUESSING </a:t>
            </a:r>
            <a:r>
              <a:rPr lang="en-NZ" b="1" dirty="0"/>
              <a:t>WHERE</a:t>
            </a:r>
            <a:r>
              <a:rPr lang="en-NZ" dirty="0"/>
              <a:t> THERE ARE SOME OTHER ‘SHEEP’ TYPE CUSTOMERS!)</a:t>
            </a:r>
          </a:p>
          <a:p>
            <a:endParaRPr lang="en-NZ" dirty="0"/>
          </a:p>
        </p:txBody>
      </p:sp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ocuments\Snapshots\Fluoride Start Snap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912652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58924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GRAND RAPIDS, MICHIGAN, WAS THE FIRST </a:t>
            </a:r>
            <a:r>
              <a:rPr lang="en-NZ" b="1" dirty="0"/>
              <a:t>U.S.A. </a:t>
            </a:r>
            <a:r>
              <a:rPr lang="en-NZ" dirty="0"/>
              <a:t>CITY TO FLUORIDATE – 1945.</a:t>
            </a:r>
          </a:p>
          <a:p>
            <a:pPr algn="ctr"/>
            <a:r>
              <a:rPr lang="en-NZ" dirty="0"/>
              <a:t>PEOPLE  </a:t>
            </a:r>
            <a:r>
              <a:rPr lang="en-NZ" b="1" u="sng" dirty="0">
                <a:solidFill>
                  <a:srgbClr val="FF0000"/>
                </a:solidFill>
              </a:rPr>
              <a:t>BELIEVED</a:t>
            </a:r>
            <a:r>
              <a:rPr lang="en-NZ" dirty="0"/>
              <a:t>  IN </a:t>
            </a:r>
            <a:r>
              <a:rPr lang="en-NZ" b="1" u="sng" dirty="0">
                <a:solidFill>
                  <a:srgbClr val="FF0000"/>
                </a:solidFill>
              </a:rPr>
              <a:t>WHAT THEY WERE TOLD REPEATEDLY </a:t>
            </a:r>
            <a:r>
              <a:rPr lang="en-NZ" dirty="0"/>
              <a:t>IN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b="1" dirty="0">
                <a:solidFill>
                  <a:srgbClr val="FF0000"/>
                </a:solidFill>
              </a:rPr>
              <a:t>PROMOTIONS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/>
              <a:t>ON THEIR THEN </a:t>
            </a:r>
            <a:r>
              <a:rPr lang="en-NZ" b="1" u="sng" dirty="0"/>
              <a:t>NEW</a:t>
            </a:r>
            <a:r>
              <a:rPr lang="en-NZ" b="1" dirty="0"/>
              <a:t> BLACK &amp; WHITE TVs</a:t>
            </a:r>
            <a:r>
              <a:rPr lang="en-NZ" dirty="0"/>
              <a:t>.</a:t>
            </a:r>
          </a:p>
        </p:txBody>
      </p:sp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4249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600" b="1" dirty="0"/>
              <a:t>MOST PEOPLE </a:t>
            </a:r>
            <a:r>
              <a:rPr lang="en-NZ" sz="3600" b="1" u="sng" dirty="0"/>
              <a:t>DON’T</a:t>
            </a:r>
            <a:r>
              <a:rPr lang="en-NZ" sz="3600" b="1" dirty="0"/>
              <a:t> REALIZE</a:t>
            </a:r>
          </a:p>
          <a:p>
            <a:r>
              <a:rPr lang="en-NZ" sz="3600" b="1" dirty="0"/>
              <a:t>There are </a:t>
            </a:r>
            <a:r>
              <a:rPr lang="en-NZ" sz="3600" b="1" u="sng" dirty="0">
                <a:solidFill>
                  <a:srgbClr val="FF0000"/>
                </a:solidFill>
              </a:rPr>
              <a:t>three</a:t>
            </a:r>
            <a:r>
              <a:rPr lang="en-NZ" sz="3600" b="1" dirty="0"/>
              <a:t> Fluoride types: </a:t>
            </a:r>
          </a:p>
          <a:p>
            <a:endParaRPr lang="en-NZ" sz="2800" dirty="0"/>
          </a:p>
          <a:p>
            <a:pPr marL="514350" indent="-514350">
              <a:buAutoNum type="arabicPeriod"/>
            </a:pPr>
            <a:r>
              <a:rPr lang="en-NZ" sz="2800" b="1" dirty="0"/>
              <a:t>Sodium</a:t>
            </a:r>
            <a:r>
              <a:rPr lang="en-NZ" sz="2800" dirty="0"/>
              <a:t> fluoride - A natural substance found                                                                               </a:t>
            </a:r>
          </a:p>
          <a:p>
            <a:pPr marL="514350" indent="-514350" algn="ctr"/>
            <a:r>
              <a:rPr lang="en-NZ" sz="2800" dirty="0"/>
              <a:t> in </a:t>
            </a:r>
            <a:r>
              <a:rPr lang="en-NZ" sz="2800" b="1" dirty="0"/>
              <a:t>some</a:t>
            </a:r>
            <a:r>
              <a:rPr lang="en-NZ" sz="2800" dirty="0"/>
              <a:t> countries in rock formations.</a:t>
            </a:r>
          </a:p>
          <a:p>
            <a:r>
              <a:rPr lang="en-NZ" sz="2800" dirty="0"/>
              <a:t>2. </a:t>
            </a:r>
            <a:r>
              <a:rPr lang="en-NZ" sz="2800" b="1" dirty="0"/>
              <a:t>Sodium</a:t>
            </a:r>
            <a:r>
              <a:rPr lang="en-NZ" sz="2800" dirty="0"/>
              <a:t> </a:t>
            </a:r>
            <a:r>
              <a:rPr lang="en-NZ" sz="2800" dirty="0" err="1"/>
              <a:t>silicofluoride</a:t>
            </a:r>
            <a:r>
              <a:rPr lang="en-NZ" sz="2800" dirty="0"/>
              <a:t>   (Used in U.S.A. in water as the base of fluoridation, tests, and in many </a:t>
            </a:r>
            <a:r>
              <a:rPr lang="en-NZ" sz="2800" b="1" dirty="0"/>
              <a:t>toothpastes</a:t>
            </a:r>
            <a:r>
              <a:rPr lang="en-NZ" sz="2800" dirty="0"/>
              <a:t>.)</a:t>
            </a:r>
          </a:p>
          <a:p>
            <a:r>
              <a:rPr lang="en-NZ" sz="2800" dirty="0"/>
              <a:t>3. </a:t>
            </a:r>
            <a:r>
              <a:rPr lang="en-NZ" sz="2800" dirty="0" err="1">
                <a:solidFill>
                  <a:srgbClr val="FF0000"/>
                </a:solidFill>
              </a:rPr>
              <a:t>Hydrofluorosilic</a:t>
            </a:r>
            <a:r>
              <a:rPr lang="en-NZ" sz="2800" dirty="0">
                <a:solidFill>
                  <a:srgbClr val="FF0000"/>
                </a:solidFill>
              </a:rPr>
              <a:t> acid </a:t>
            </a:r>
            <a:r>
              <a:rPr lang="en-NZ" sz="2800" dirty="0"/>
              <a:t>(Added to NZ water supplies</a:t>
            </a:r>
          </a:p>
          <a:p>
            <a:r>
              <a:rPr lang="en-NZ" sz="2800" dirty="0"/>
              <a:t>   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414908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800" dirty="0"/>
              <a:t>When ‘fluoride’ is added to your </a:t>
            </a:r>
            <a:r>
              <a:rPr lang="en-NZ" sz="2800" b="1" dirty="0">
                <a:solidFill>
                  <a:srgbClr val="FF0000"/>
                </a:solidFill>
              </a:rPr>
              <a:t>NZ</a:t>
            </a:r>
            <a:r>
              <a:rPr lang="en-NZ" sz="2800" b="1" dirty="0"/>
              <a:t> </a:t>
            </a:r>
            <a:r>
              <a:rPr lang="en-NZ" sz="2800" dirty="0"/>
              <a:t>drinking water, it’s </a:t>
            </a:r>
            <a:r>
              <a:rPr lang="en-NZ" sz="2800" b="1" u="sng" dirty="0"/>
              <a:t>NOT</a:t>
            </a:r>
            <a:r>
              <a:rPr lang="en-NZ" sz="2800" dirty="0"/>
              <a:t> the </a:t>
            </a:r>
            <a:r>
              <a:rPr lang="en-NZ" sz="2800" b="1" dirty="0"/>
              <a:t>natural</a:t>
            </a:r>
            <a:r>
              <a:rPr lang="en-NZ" sz="2800" dirty="0"/>
              <a:t> fluoride, </a:t>
            </a:r>
            <a:r>
              <a:rPr lang="en-NZ" sz="2800" b="1" u="sng" dirty="0"/>
              <a:t>nor</a:t>
            </a:r>
            <a:r>
              <a:rPr lang="en-NZ" sz="2800" dirty="0"/>
              <a:t> a pharmaceutical grade fluoride. </a:t>
            </a:r>
            <a:r>
              <a:rPr lang="en-NZ" sz="2800" b="1" dirty="0"/>
              <a:t>Instead</a:t>
            </a:r>
            <a:r>
              <a:rPr lang="en-NZ" sz="2800" dirty="0"/>
              <a:t>, the fluoride in question is another chemical </a:t>
            </a:r>
            <a:r>
              <a:rPr lang="en-NZ" sz="2800" b="1" dirty="0">
                <a:solidFill>
                  <a:srgbClr val="FF0000"/>
                </a:solidFill>
              </a:rPr>
              <a:t>fluoride</a:t>
            </a:r>
            <a:r>
              <a:rPr lang="en-NZ" sz="2800" dirty="0"/>
              <a:t> </a:t>
            </a:r>
            <a:r>
              <a:rPr lang="en-NZ" sz="2800" b="1" u="sng" dirty="0">
                <a:solidFill>
                  <a:srgbClr val="FF0000"/>
                </a:solidFill>
              </a:rPr>
              <a:t>compound</a:t>
            </a:r>
            <a:r>
              <a:rPr lang="en-NZ" sz="2800" dirty="0"/>
              <a:t> – the </a:t>
            </a:r>
            <a:r>
              <a:rPr lang="en-NZ" sz="2800" u="sng" dirty="0">
                <a:solidFill>
                  <a:srgbClr val="FF0000"/>
                </a:solidFill>
              </a:rPr>
              <a:t>‘</a:t>
            </a:r>
            <a:r>
              <a:rPr lang="en-NZ" sz="2800" b="1" i="1" u="sng" dirty="0">
                <a:solidFill>
                  <a:srgbClr val="FF0000"/>
                </a:solidFill>
              </a:rPr>
              <a:t>most</a:t>
            </a:r>
            <a:r>
              <a:rPr lang="en-NZ" sz="2800" u="sng" dirty="0"/>
              <a:t> </a:t>
            </a:r>
            <a:r>
              <a:rPr lang="en-NZ" sz="2800" b="1" i="1" u="sng" dirty="0">
                <a:solidFill>
                  <a:srgbClr val="FF0000"/>
                </a:solidFill>
              </a:rPr>
              <a:t>toxic</a:t>
            </a:r>
            <a:r>
              <a:rPr lang="en-NZ" sz="2800" b="1" u="sng" dirty="0">
                <a:solidFill>
                  <a:srgbClr val="FF0000"/>
                </a:solidFill>
              </a:rPr>
              <a:t>’</a:t>
            </a:r>
            <a:r>
              <a:rPr lang="en-NZ" sz="2800" u="sng" dirty="0">
                <a:solidFill>
                  <a:srgbClr val="FF0000"/>
                </a:solidFill>
              </a:rPr>
              <a:t> </a:t>
            </a:r>
            <a:r>
              <a:rPr lang="en-NZ" sz="2800" dirty="0"/>
              <a:t>waste     product - from phosphate fertilizer plants.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4128" y="3789040"/>
            <a:ext cx="1867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/>
              <a:t>- </a:t>
            </a:r>
            <a:r>
              <a:rPr lang="en-NZ" sz="2800" dirty="0">
                <a:solidFill>
                  <a:srgbClr val="FF0000"/>
                </a:solidFill>
              </a:rPr>
              <a:t>untested</a:t>
            </a:r>
            <a:r>
              <a:rPr lang="en-NZ" sz="2800" dirty="0"/>
              <a:t>).</a:t>
            </a:r>
          </a:p>
        </p:txBody>
      </p:sp>
      <p:pic>
        <p:nvPicPr>
          <p:cNvPr id="6" name="Picture 5" descr="arsenic gluten free food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6672"/>
            <a:ext cx="620889" cy="9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13407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(INVOLVED WITH WATER SUPPLIES</a:t>
            </a:r>
            <a:r>
              <a:rPr lang="en-NZ" dirty="0"/>
              <a:t>)</a:t>
            </a:r>
          </a:p>
        </p:txBody>
      </p:sp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9208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/>
              <a:t>THE </a:t>
            </a:r>
            <a:r>
              <a:rPr lang="en-NZ" sz="2000" b="1" u="sng" dirty="0"/>
              <a:t>THREE</a:t>
            </a:r>
            <a:r>
              <a:rPr lang="en-NZ" sz="2000" b="1" dirty="0"/>
              <a:t> FLUORIDES HAVE </a:t>
            </a:r>
            <a:r>
              <a:rPr lang="en-NZ" sz="2000" b="1" dirty="0">
                <a:solidFill>
                  <a:srgbClr val="FF0000"/>
                </a:solidFill>
              </a:rPr>
              <a:t>DIFFERENT </a:t>
            </a:r>
            <a:r>
              <a:rPr lang="en-NZ" sz="2000" b="1" dirty="0"/>
              <a:t>CHARACTERISTICS OR HAZARDS.</a:t>
            </a:r>
          </a:p>
          <a:p>
            <a:pPr algn="ctr"/>
            <a:endParaRPr lang="en-NZ" b="1" dirty="0"/>
          </a:p>
          <a:p>
            <a:r>
              <a:rPr lang="en-NZ" sz="2400" b="1" dirty="0"/>
              <a:t>EXAMPLES:</a:t>
            </a:r>
          </a:p>
          <a:p>
            <a:endParaRPr lang="en-NZ" sz="2400" b="1" dirty="0"/>
          </a:p>
          <a:p>
            <a:pPr>
              <a:buFont typeface="Arial" pitchFamily="34" charset="0"/>
              <a:buChar char="•"/>
            </a:pPr>
            <a:r>
              <a:rPr lang="en-NZ" sz="2400" b="1" dirty="0"/>
              <a:t> </a:t>
            </a:r>
            <a:r>
              <a:rPr lang="en-NZ" sz="2400" dirty="0"/>
              <a:t>THEIR </a:t>
            </a:r>
            <a:r>
              <a:rPr lang="en-NZ" sz="2400" dirty="0">
                <a:solidFill>
                  <a:srgbClr val="FF0000"/>
                </a:solidFill>
              </a:rPr>
              <a:t>SOURCE</a:t>
            </a:r>
            <a:r>
              <a:rPr lang="en-NZ" sz="2400" dirty="0"/>
              <a:t> LOCATION VARIES – NATURAL OR </a:t>
            </a:r>
            <a:r>
              <a:rPr lang="en-NZ" sz="2400" b="1" dirty="0">
                <a:solidFill>
                  <a:srgbClr val="FF0000"/>
                </a:solidFill>
              </a:rPr>
              <a:t>MAN-MADE</a:t>
            </a:r>
          </a:p>
          <a:p>
            <a:endParaRPr lang="en-NZ" sz="2400" b="1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THEIR </a:t>
            </a:r>
            <a:r>
              <a:rPr lang="en-NZ" sz="2400" b="1" dirty="0">
                <a:solidFill>
                  <a:srgbClr val="FF0000"/>
                </a:solidFill>
              </a:rPr>
              <a:t>TOXICITY</a:t>
            </a:r>
            <a:r>
              <a:rPr lang="en-NZ" sz="2400" dirty="0"/>
              <a:t> VARIES </a:t>
            </a:r>
            <a:r>
              <a:rPr lang="en-NZ" sz="2400" b="1" dirty="0"/>
              <a:t>WIDELY – ‘</a:t>
            </a:r>
            <a:r>
              <a:rPr lang="en-NZ" sz="2400" dirty="0"/>
              <a:t>NATURAL’ IS THE LOWEST.</a:t>
            </a:r>
          </a:p>
          <a:p>
            <a:r>
              <a:rPr lang="en-NZ" sz="2400" dirty="0"/>
              <a:t>                                            (and NZ’s fluoride type </a:t>
            </a:r>
            <a:r>
              <a:rPr lang="en-NZ" sz="2400" b="1" u="sng" dirty="0"/>
              <a:t>is</a:t>
            </a:r>
            <a:r>
              <a:rPr lang="en-NZ" sz="2400" dirty="0"/>
              <a:t> the </a:t>
            </a:r>
            <a:r>
              <a:rPr lang="en-NZ" sz="2400" dirty="0">
                <a:solidFill>
                  <a:srgbClr val="FF0000"/>
                </a:solidFill>
              </a:rPr>
              <a:t>highest</a:t>
            </a:r>
            <a:r>
              <a:rPr lang="en-NZ" sz="2400" dirty="0"/>
              <a:t>.)</a:t>
            </a:r>
          </a:p>
          <a:p>
            <a:endParaRPr lang="en-NZ" sz="2400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THEIR HUMAN </a:t>
            </a:r>
            <a:r>
              <a:rPr lang="en-NZ" sz="2400" b="1" dirty="0">
                <a:solidFill>
                  <a:srgbClr val="FF0000"/>
                </a:solidFill>
              </a:rPr>
              <a:t>ABSORPTION</a:t>
            </a:r>
            <a:r>
              <a:rPr lang="en-NZ" sz="2400" dirty="0"/>
              <a:t> RATES VARY WIDELY.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50912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/>
              <a:t>PART OF THEIR </a:t>
            </a:r>
            <a:r>
              <a:rPr lang="en-NZ" sz="2000" b="1" dirty="0">
                <a:solidFill>
                  <a:srgbClr val="FF0000"/>
                </a:solidFill>
              </a:rPr>
              <a:t>‘CON’ </a:t>
            </a:r>
            <a:r>
              <a:rPr lang="en-NZ" sz="2000" dirty="0"/>
              <a:t>WAS TO TALK ABOUT AND RUN TESTS ON A </a:t>
            </a:r>
            <a:r>
              <a:rPr lang="en-NZ" sz="2000" b="1" u="sng" dirty="0"/>
              <a:t>LESS</a:t>
            </a:r>
            <a:r>
              <a:rPr lang="en-NZ" sz="2000" dirty="0"/>
              <a:t> TOXIC ONE,</a:t>
            </a:r>
          </a:p>
          <a:p>
            <a:pPr algn="ctr"/>
            <a:endParaRPr lang="en-NZ" sz="2000" dirty="0"/>
          </a:p>
          <a:p>
            <a:pPr algn="ctr"/>
            <a:r>
              <a:rPr lang="en-NZ" sz="2000" dirty="0"/>
              <a:t> </a:t>
            </a:r>
            <a:r>
              <a:rPr lang="en-NZ" sz="2000" b="1" u="sng" dirty="0"/>
              <a:t>BUT</a:t>
            </a:r>
            <a:r>
              <a:rPr lang="en-NZ" sz="2000" b="1" dirty="0"/>
              <a:t> SUPPLY ANOTHER – </a:t>
            </a:r>
            <a:r>
              <a:rPr lang="en-NZ" sz="2400" b="1" dirty="0"/>
              <a:t>THE </a:t>
            </a:r>
            <a:r>
              <a:rPr lang="en-NZ" sz="2400" b="1" u="sng" dirty="0">
                <a:solidFill>
                  <a:srgbClr val="FF0000"/>
                </a:solidFill>
              </a:rPr>
              <a:t>MORE TOXIC </a:t>
            </a:r>
            <a:r>
              <a:rPr lang="en-NZ" sz="2400" b="1" dirty="0"/>
              <a:t>ONE </a:t>
            </a:r>
            <a:r>
              <a:rPr lang="en-NZ" sz="2400" b="1" u="sng" dirty="0">
                <a:solidFill>
                  <a:srgbClr val="FF0000"/>
                </a:solidFill>
              </a:rPr>
              <a:t>THEY</a:t>
            </a:r>
            <a:r>
              <a:rPr lang="en-NZ" sz="2400" b="1" dirty="0">
                <a:solidFill>
                  <a:srgbClr val="FF0000"/>
                </a:solidFill>
              </a:rPr>
              <a:t> WANTED </a:t>
            </a:r>
            <a:r>
              <a:rPr lang="en-NZ" sz="2400" b="1" u="sng" dirty="0">
                <a:solidFill>
                  <a:srgbClr val="FF0000"/>
                </a:solidFill>
              </a:rPr>
              <a:t>RID OF </a:t>
            </a:r>
            <a:r>
              <a:rPr lang="en-NZ" sz="2400" b="1" dirty="0"/>
              <a:t>!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64325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600" u="sng" dirty="0"/>
              <a:t>THE</a:t>
            </a:r>
            <a:r>
              <a:rPr lang="en-NZ" sz="1600" u="sng" dirty="0">
                <a:solidFill>
                  <a:srgbClr val="FF0000"/>
                </a:solidFill>
              </a:rPr>
              <a:t> </a:t>
            </a:r>
            <a:r>
              <a:rPr lang="en-NZ" sz="1600" b="1" u="sng" dirty="0">
                <a:solidFill>
                  <a:srgbClr val="FF0000"/>
                </a:solidFill>
              </a:rPr>
              <a:t>DATA</a:t>
            </a:r>
            <a:r>
              <a:rPr lang="en-NZ" sz="1600" u="sng" dirty="0">
                <a:solidFill>
                  <a:srgbClr val="FF0000"/>
                </a:solidFill>
              </a:rPr>
              <a:t> </a:t>
            </a:r>
            <a:r>
              <a:rPr lang="en-NZ" sz="1600" u="sng" dirty="0"/>
              <a:t>FOR THIS PRESENTATION IS </a:t>
            </a:r>
            <a:r>
              <a:rPr lang="en-NZ" sz="1600" u="sng" dirty="0">
                <a:solidFill>
                  <a:srgbClr val="FF0000"/>
                </a:solidFill>
              </a:rPr>
              <a:t>SOURCED </a:t>
            </a:r>
            <a:r>
              <a:rPr lang="en-NZ" sz="1600" u="sng" dirty="0"/>
              <a:t>FROM</a:t>
            </a:r>
            <a:r>
              <a:rPr lang="en-NZ" sz="1600" dirty="0"/>
              <a:t>;</a:t>
            </a:r>
          </a:p>
          <a:p>
            <a:pPr algn="ctr"/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THE </a:t>
            </a:r>
            <a:r>
              <a:rPr lang="en-NZ" b="1" dirty="0">
                <a:solidFill>
                  <a:srgbClr val="FF0000"/>
                </a:solidFill>
              </a:rPr>
              <a:t>WORLD HEALTH ORGANISATION </a:t>
            </a:r>
            <a:r>
              <a:rPr lang="en-NZ" dirty="0"/>
              <a:t>(</a:t>
            </a:r>
            <a:r>
              <a:rPr lang="en-NZ" dirty="0">
                <a:solidFill>
                  <a:srgbClr val="FF0000"/>
                </a:solidFill>
              </a:rPr>
              <a:t>WHO</a:t>
            </a:r>
            <a:r>
              <a:rPr lang="en-NZ" dirty="0"/>
              <a:t>).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THE USA </a:t>
            </a:r>
            <a:r>
              <a:rPr lang="en-NZ" b="1" dirty="0">
                <a:solidFill>
                  <a:srgbClr val="FF0000"/>
                </a:solidFill>
              </a:rPr>
              <a:t>HISTORY</a:t>
            </a:r>
            <a:r>
              <a:rPr lang="en-NZ" b="1" dirty="0"/>
              <a:t> OF FLUORIDATION </a:t>
            </a:r>
            <a:r>
              <a:rPr lang="en-NZ" dirty="0"/>
              <a:t>FILES. 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 EARLY AND VARIOUS </a:t>
            </a:r>
            <a:r>
              <a:rPr lang="en-NZ" b="1" dirty="0"/>
              <a:t>USA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REPORTS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JOURNALS OF 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NZ" b="1" dirty="0"/>
              <a:t> 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AMERICAN </a:t>
            </a:r>
            <a:r>
              <a:rPr lang="en-NZ" b="1" dirty="0">
                <a:solidFill>
                  <a:srgbClr val="FF0000"/>
                </a:solidFill>
              </a:rPr>
              <a:t>DENTAL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ASSOCIATION</a:t>
            </a:r>
            <a:r>
              <a:rPr lang="en-NZ" dirty="0"/>
              <a:t>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JOURNALS OF 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AMERICAN </a:t>
            </a:r>
            <a:r>
              <a:rPr lang="en-NZ" b="1" dirty="0">
                <a:solidFill>
                  <a:srgbClr val="FF0000"/>
                </a:solidFill>
              </a:rPr>
              <a:t>MEDICAL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ASSOCIATION</a:t>
            </a:r>
            <a:r>
              <a:rPr lang="en-NZ" dirty="0"/>
              <a:t>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 THE </a:t>
            </a:r>
            <a:r>
              <a:rPr lang="en-NZ" b="1" dirty="0"/>
              <a:t>INTERNATIONAL 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NIOSH</a:t>
            </a:r>
            <a:r>
              <a:rPr lang="en-NZ" b="1" dirty="0"/>
              <a:t> </a:t>
            </a:r>
            <a:r>
              <a:rPr lang="en-NZ" b="1" dirty="0">
                <a:solidFill>
                  <a:srgbClr val="FF0000"/>
                </a:solidFill>
              </a:rPr>
              <a:t>HEALTH &amp; SAFETY</a:t>
            </a:r>
            <a:r>
              <a:rPr lang="en-NZ" b="1" dirty="0"/>
              <a:t> DATABASE.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THE </a:t>
            </a:r>
            <a:r>
              <a:rPr lang="en-NZ" b="1" dirty="0">
                <a:solidFill>
                  <a:srgbClr val="FF0000"/>
                </a:solidFill>
              </a:rPr>
              <a:t>UNESCO</a:t>
            </a:r>
            <a:r>
              <a:rPr lang="en-NZ" b="1" dirty="0"/>
              <a:t>  UNIVERSAL DECLARATION – 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BIOETHICS</a:t>
            </a:r>
            <a:r>
              <a:rPr lang="en-NZ" b="1" dirty="0"/>
              <a:t> AND 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HUMAN RIGHTS.</a:t>
            </a:r>
          </a:p>
          <a:p>
            <a:pPr>
              <a:buFont typeface="Arial" pitchFamily="34" charset="0"/>
              <a:buChar char="•"/>
            </a:pPr>
            <a:endParaRPr lang="en-NZ" b="1" dirty="0"/>
          </a:p>
          <a:p>
            <a:pPr>
              <a:buFont typeface="Arial" pitchFamily="34" charset="0"/>
              <a:buChar char="•"/>
            </a:pPr>
            <a:r>
              <a:rPr lang="en-NZ" b="1" dirty="0"/>
              <a:t> THE WORLD’S PRESTIGOUS </a:t>
            </a:r>
            <a:r>
              <a:rPr lang="en-NZ" b="1" dirty="0">
                <a:solidFill>
                  <a:srgbClr val="FF0000"/>
                </a:solidFill>
              </a:rPr>
              <a:t>‘LANCET’ </a:t>
            </a:r>
            <a:r>
              <a:rPr lang="en-NZ" b="1" dirty="0"/>
              <a:t>MEDICAL JOURNAL.</a:t>
            </a:r>
          </a:p>
          <a:p>
            <a:pPr>
              <a:buFont typeface="Arial" pitchFamily="34" charset="0"/>
              <a:buChar char="•"/>
            </a:pPr>
            <a:endParaRPr lang="en-NZ" b="1" dirty="0"/>
          </a:p>
          <a:p>
            <a:pPr>
              <a:buFont typeface="Arial" pitchFamily="34" charset="0"/>
              <a:buChar char="•"/>
            </a:pPr>
            <a:r>
              <a:rPr lang="en-NZ" b="1" dirty="0"/>
              <a:t> THE </a:t>
            </a:r>
            <a:r>
              <a:rPr lang="en-NZ" b="1" dirty="0">
                <a:solidFill>
                  <a:srgbClr val="FF0000"/>
                </a:solidFill>
              </a:rPr>
              <a:t>AAAS</a:t>
            </a:r>
            <a:r>
              <a:rPr lang="en-NZ" b="1" dirty="0"/>
              <a:t> – AMERICAN ASSOCIATION FOR ADVANCEMENT OF SCIENCE.</a:t>
            </a:r>
          </a:p>
          <a:p>
            <a:pPr>
              <a:buFont typeface="Arial" pitchFamily="34" charset="0"/>
              <a:buChar char="•"/>
            </a:pPr>
            <a:endParaRPr lang="en-NZ" b="1" dirty="0"/>
          </a:p>
          <a:p>
            <a:pPr>
              <a:buFont typeface="Arial" pitchFamily="34" charset="0"/>
              <a:buChar char="•"/>
            </a:pPr>
            <a:r>
              <a:rPr lang="en-NZ" b="1" dirty="0"/>
              <a:t> Dr DEAN BURK (PhD) of 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</a:t>
            </a:r>
            <a:r>
              <a:rPr lang="en-NZ" b="1" dirty="0">
                <a:solidFill>
                  <a:srgbClr val="FF0000"/>
                </a:solidFill>
              </a:rPr>
              <a:t>CANCER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INSTITUTE </a:t>
            </a:r>
            <a:r>
              <a:rPr lang="en-NZ" b="1" dirty="0"/>
              <a:t>(USA).</a:t>
            </a:r>
          </a:p>
          <a:p>
            <a:r>
              <a:rPr lang="en-NZ" b="1" dirty="0"/>
              <a:t>                        </a:t>
            </a:r>
          </a:p>
          <a:p>
            <a:r>
              <a:rPr lang="en-NZ" dirty="0"/>
              <a:t>.</a:t>
            </a:r>
            <a:r>
              <a:rPr lang="en-NZ" b="1" dirty="0"/>
              <a:t>  </a:t>
            </a:r>
            <a:r>
              <a:rPr lang="en-NZ" b="1" dirty="0">
                <a:solidFill>
                  <a:srgbClr val="FF0000"/>
                </a:solidFill>
              </a:rPr>
              <a:t>NFPA, DOCTORS, UNIVERSITIES, and More </a:t>
            </a:r>
            <a:r>
              <a:rPr lang="en-NZ" b="1" dirty="0"/>
              <a:t>.......... SHOWING ..........</a:t>
            </a:r>
          </a:p>
        </p:txBody>
      </p:sp>
    </p:spTree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FF0000"/>
                </a:solidFill>
              </a:rPr>
              <a:t>FLUORIDE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en-NZ" dirty="0"/>
              <a:t>FLUORIDE IN OUR NZ FLUORIDATION IS A </a:t>
            </a:r>
            <a:r>
              <a:rPr lang="en-NZ" b="1" dirty="0">
                <a:solidFill>
                  <a:srgbClr val="FF0000"/>
                </a:solidFill>
              </a:rPr>
              <a:t>MAN-MADE</a:t>
            </a:r>
            <a:r>
              <a:rPr lang="en-NZ" dirty="0"/>
              <a:t> SUBSTANCE FROM FACTORY</a:t>
            </a:r>
            <a:r>
              <a:rPr lang="en-NZ" b="1" dirty="0"/>
              <a:t> </a:t>
            </a:r>
            <a:r>
              <a:rPr lang="en-NZ" b="1" dirty="0">
                <a:solidFill>
                  <a:srgbClr val="FF0000"/>
                </a:solidFill>
              </a:rPr>
              <a:t>TOXIC</a:t>
            </a:r>
            <a:r>
              <a:rPr lang="en-NZ" b="1" dirty="0"/>
              <a:t> </a:t>
            </a:r>
            <a:r>
              <a:rPr lang="en-NZ" u="sng" dirty="0"/>
              <a:t>WASTE</a:t>
            </a:r>
            <a:r>
              <a:rPr lang="en-NZ" dirty="0"/>
              <a:t>.</a:t>
            </a:r>
          </a:p>
          <a:p>
            <a:endParaRPr lang="en-NZ" dirty="0"/>
          </a:p>
          <a:p>
            <a:r>
              <a:rPr lang="en-NZ" dirty="0"/>
              <a:t>IT </a:t>
            </a:r>
            <a:r>
              <a:rPr lang="en-NZ" b="1" dirty="0">
                <a:solidFill>
                  <a:srgbClr val="FF0000"/>
                </a:solidFill>
              </a:rPr>
              <a:t>CANNOT</a:t>
            </a:r>
            <a:r>
              <a:rPr lang="en-NZ" dirty="0"/>
              <a:t> JUST EFFECT TEETH ONLY, IT EFFECTS </a:t>
            </a:r>
            <a:r>
              <a:rPr lang="en-NZ" b="1" u="sng" dirty="0">
                <a:solidFill>
                  <a:srgbClr val="FF0000"/>
                </a:solidFill>
              </a:rPr>
              <a:t>ALL</a:t>
            </a:r>
            <a:r>
              <a:rPr lang="en-NZ" dirty="0"/>
              <a:t> OF YOUR ORGANS WHEN </a:t>
            </a:r>
            <a:r>
              <a:rPr lang="en-NZ" b="1" dirty="0"/>
              <a:t>INGESTED VIA WATER. </a:t>
            </a:r>
          </a:p>
          <a:p>
            <a:endParaRPr lang="en-NZ" dirty="0"/>
          </a:p>
          <a:p>
            <a:r>
              <a:rPr lang="en-NZ" dirty="0"/>
              <a:t>IT IS </a:t>
            </a:r>
            <a:r>
              <a:rPr lang="en-NZ" b="1" u="sng" dirty="0"/>
              <a:t>EXTREMELY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TOXIC</a:t>
            </a:r>
            <a:r>
              <a:rPr lang="en-NZ" b="1" dirty="0"/>
              <a:t> </a:t>
            </a:r>
            <a:r>
              <a:rPr lang="en-NZ" dirty="0"/>
              <a:t>AS </a:t>
            </a:r>
            <a:r>
              <a:rPr lang="en-NZ" u="sng" dirty="0"/>
              <a:t>INTERNATIONAL</a:t>
            </a:r>
            <a:r>
              <a:rPr lang="en-NZ" dirty="0"/>
              <a:t> </a:t>
            </a:r>
            <a:r>
              <a:rPr lang="en-NZ" b="1" dirty="0"/>
              <a:t>OFFICIAL</a:t>
            </a:r>
            <a:r>
              <a:rPr lang="en-NZ" dirty="0"/>
              <a:t> DATA SHOWS.</a:t>
            </a:r>
          </a:p>
          <a:p>
            <a:pPr>
              <a:buNone/>
            </a:pPr>
            <a:endParaRPr lang="en-NZ" dirty="0"/>
          </a:p>
          <a:p>
            <a:r>
              <a:rPr lang="en-NZ" dirty="0"/>
              <a:t>IT REQUIRES </a:t>
            </a:r>
            <a:r>
              <a:rPr lang="en-NZ" b="1" dirty="0">
                <a:solidFill>
                  <a:srgbClr val="FF0000"/>
                </a:solidFill>
              </a:rPr>
              <a:t>EXTREME</a:t>
            </a:r>
            <a:r>
              <a:rPr lang="en-NZ" dirty="0"/>
              <a:t> SAFETY PROCEDURES FOR ITS STORAGE AND TRANSPORT. </a:t>
            </a:r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dirty="0"/>
          </a:p>
          <a:p>
            <a:pPr algn="ctr">
              <a:buNone/>
            </a:pPr>
            <a:endParaRPr lang="en-NZ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NZ" b="1" dirty="0">
                <a:solidFill>
                  <a:srgbClr val="FF0000"/>
                </a:solidFill>
              </a:rPr>
              <a:t>NZ EMERGENCY SERVICES </a:t>
            </a:r>
            <a:r>
              <a:rPr lang="en-NZ" dirty="0"/>
              <a:t>USE AN </a:t>
            </a:r>
            <a:r>
              <a:rPr lang="en-NZ" dirty="0">
                <a:solidFill>
                  <a:srgbClr val="FF0000"/>
                </a:solidFill>
              </a:rPr>
              <a:t>INTERNATIONAL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DATABASE</a:t>
            </a:r>
            <a:r>
              <a:rPr lang="en-NZ" dirty="0"/>
              <a:t> OF </a:t>
            </a:r>
            <a:r>
              <a:rPr lang="en-NZ" b="1" dirty="0"/>
              <a:t>SAFETY PROCEDURES </a:t>
            </a:r>
            <a:r>
              <a:rPr lang="en-NZ" dirty="0"/>
              <a:t>TO COPE IN EMERGENCIES. </a:t>
            </a:r>
          </a:p>
        </p:txBody>
      </p:sp>
      <p:pic>
        <p:nvPicPr>
          <p:cNvPr id="2051" name="Picture 3" descr="C:\Users\Toshiba\Pictures\Poison 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509120"/>
            <a:ext cx="1457325" cy="1047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nstitutefornaturalhealing.com/issues/images/june-2015/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7028456" cy="368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67944" y="908720"/>
            <a:ext cx="468052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/>
              <a:t>ALL CHEMICALS HAVE AN </a:t>
            </a:r>
            <a:r>
              <a:rPr lang="en-NZ" sz="2400" b="1" u="sng" dirty="0"/>
              <a:t>OFFICIAL</a:t>
            </a:r>
            <a:r>
              <a:rPr lang="en-NZ" sz="2400" b="1" dirty="0"/>
              <a:t> </a:t>
            </a:r>
            <a:r>
              <a:rPr lang="en-NZ" sz="2400" b="1" dirty="0">
                <a:solidFill>
                  <a:srgbClr val="FF0000"/>
                </a:solidFill>
              </a:rPr>
              <a:t>HEALTH</a:t>
            </a:r>
            <a:r>
              <a:rPr lang="en-NZ" sz="2400" b="1" dirty="0"/>
              <a:t> </a:t>
            </a:r>
            <a:r>
              <a:rPr lang="en-NZ" sz="2400" b="1" dirty="0">
                <a:solidFill>
                  <a:srgbClr val="FF0000"/>
                </a:solidFill>
              </a:rPr>
              <a:t>HAZARD</a:t>
            </a:r>
            <a:r>
              <a:rPr lang="en-NZ" sz="2400" b="1" dirty="0"/>
              <a:t> RATING SIGN.</a:t>
            </a:r>
          </a:p>
          <a:p>
            <a:pPr algn="ctr"/>
            <a:endParaRPr lang="en-NZ" sz="2400" dirty="0"/>
          </a:p>
          <a:p>
            <a:pPr algn="ctr"/>
            <a:r>
              <a:rPr lang="en-NZ" sz="2400" dirty="0"/>
              <a:t>STORED OR BULK </a:t>
            </a:r>
            <a:r>
              <a:rPr lang="en-NZ" sz="2400" dirty="0">
                <a:solidFill>
                  <a:srgbClr val="FF0000"/>
                </a:solidFill>
              </a:rPr>
              <a:t>FLUORIDES</a:t>
            </a:r>
            <a:r>
              <a:rPr lang="en-NZ" sz="2400" dirty="0"/>
              <a:t> HAVE THE NUMBER</a:t>
            </a:r>
            <a:r>
              <a:rPr lang="en-NZ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400" b="1" u="sng" dirty="0">
                <a:solidFill>
                  <a:srgbClr val="FF0000"/>
                </a:solidFill>
              </a:rPr>
              <a:t>3 0R </a:t>
            </a:r>
            <a:r>
              <a:rPr lang="en-NZ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NZ" sz="2400" b="1" u="sng" dirty="0">
                <a:solidFill>
                  <a:srgbClr val="FF0000"/>
                </a:solidFill>
              </a:rPr>
              <a:t> </a:t>
            </a:r>
            <a:r>
              <a:rPr lang="en-NZ" sz="2400" dirty="0"/>
              <a:t>RATING.</a:t>
            </a:r>
          </a:p>
          <a:p>
            <a:pPr algn="ctr"/>
            <a:r>
              <a:rPr lang="en-NZ" sz="1100" dirty="0"/>
              <a:t>            AS SHOWN IN PHOTO’S 4 COLOURED DIAMOND OF HAZARD DATA.</a:t>
            </a:r>
          </a:p>
        </p:txBody>
      </p:sp>
      <p:pic>
        <p:nvPicPr>
          <p:cNvPr id="4" name="Picture 3" descr="https://institutefornaturalhealing.com/issues/images/june-2015/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309634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Toshiba\Pictures\Poison 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1016695" cy="730957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>
            <a:off x="4355976" y="2780928"/>
            <a:ext cx="288032" cy="144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ight Arrow 7"/>
          <p:cNvSpPr/>
          <p:nvPr/>
        </p:nvSpPr>
        <p:spPr>
          <a:xfrm>
            <a:off x="1331640" y="76470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Pictures\NFPA Hazard Sig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728592" cy="65674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116633"/>
            <a:ext cx="39604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/>
              <a:t>THE</a:t>
            </a:r>
            <a:r>
              <a:rPr lang="en-NZ" sz="2400" dirty="0"/>
              <a:t> </a:t>
            </a:r>
            <a:r>
              <a:rPr lang="en-NZ" sz="2400" b="1" dirty="0">
                <a:solidFill>
                  <a:srgbClr val="FF0000"/>
                </a:solidFill>
              </a:rPr>
              <a:t>NFPA</a:t>
            </a:r>
            <a:r>
              <a:rPr lang="en-NZ" sz="2400" dirty="0"/>
              <a:t> </a:t>
            </a:r>
            <a:r>
              <a:rPr lang="en-NZ" sz="2400" b="1" dirty="0"/>
              <a:t>SAFETY DIAMOND</a:t>
            </a:r>
          </a:p>
          <a:p>
            <a:pPr algn="ctr"/>
            <a:r>
              <a:rPr lang="en-NZ" sz="1400" b="1" dirty="0"/>
              <a:t>(</a:t>
            </a:r>
            <a:r>
              <a:rPr lang="en-NZ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FIRE PROTECTION ASSN.)</a:t>
            </a:r>
          </a:p>
          <a:p>
            <a:pPr algn="ctr"/>
            <a:endParaRPr lang="en-NZ" sz="1400" b="1" dirty="0"/>
          </a:p>
          <a:p>
            <a:pPr algn="ctr"/>
            <a:r>
              <a:rPr lang="en-NZ" b="1" dirty="0"/>
              <a:t>(AS DISPLAYED ON CHEMICAL  SITES.)</a:t>
            </a:r>
          </a:p>
          <a:p>
            <a:pPr algn="ctr"/>
            <a:endParaRPr lang="en-NZ" b="1" dirty="0"/>
          </a:p>
          <a:p>
            <a:pPr algn="ctr"/>
            <a:r>
              <a:rPr lang="en-NZ" b="1" dirty="0"/>
              <a:t>USED </a:t>
            </a:r>
            <a:r>
              <a:rPr lang="en-NZ" b="1" dirty="0">
                <a:solidFill>
                  <a:srgbClr val="FF0000"/>
                </a:solidFill>
              </a:rPr>
              <a:t>INTERNATIONALLY</a:t>
            </a:r>
            <a:r>
              <a:rPr lang="en-NZ" b="1" dirty="0"/>
              <a:t>  FOR EMERGENCY RESPONSES.</a:t>
            </a:r>
          </a:p>
          <a:p>
            <a:pPr algn="ctr"/>
            <a:endParaRPr lang="en-NZ" b="1" dirty="0"/>
          </a:p>
          <a:p>
            <a:pPr algn="ctr"/>
            <a:r>
              <a:rPr lang="en-NZ" b="1" dirty="0"/>
              <a:t> A NUMBER IS IN EACH  COLOURED  DIAMOND THAT RELATES TO THE </a:t>
            </a:r>
            <a:r>
              <a:rPr lang="en-NZ" b="1" dirty="0">
                <a:solidFill>
                  <a:srgbClr val="FF0000"/>
                </a:solidFill>
              </a:rPr>
              <a:t>HAZARD</a:t>
            </a:r>
            <a:r>
              <a:rPr lang="en-NZ" b="1" dirty="0"/>
              <a:t> OF THE CHEMICAL INVOLVED.</a:t>
            </a:r>
          </a:p>
          <a:p>
            <a:pPr algn="ctr"/>
            <a:endParaRPr lang="en-NZ" b="1" dirty="0"/>
          </a:p>
          <a:p>
            <a:pPr algn="ctr"/>
            <a:r>
              <a:rPr lang="en-NZ" b="1" dirty="0">
                <a:solidFill>
                  <a:srgbClr val="FF0000"/>
                </a:solidFill>
              </a:rPr>
              <a:t>FLUORIDE</a:t>
            </a:r>
            <a:r>
              <a:rPr lang="en-NZ" b="1" dirty="0"/>
              <a:t> </a:t>
            </a:r>
            <a:r>
              <a:rPr lang="en-NZ" b="1" u="sng" dirty="0"/>
              <a:t>WILL</a:t>
            </a:r>
            <a:r>
              <a:rPr lang="en-NZ" b="1" dirty="0"/>
              <a:t> HAVE THE NUMBER        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NZ" b="1" dirty="0"/>
              <a:t> OR 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  <a:p>
            <a:pPr algn="ctr"/>
            <a:r>
              <a:rPr lang="en-NZ" b="1" dirty="0"/>
              <a:t>IN THE 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NZ" b="1" dirty="0"/>
              <a:t> DIAMOND      INDICATING  THE LEVEL OF</a:t>
            </a:r>
          </a:p>
          <a:p>
            <a:pPr algn="ctr"/>
            <a:r>
              <a:rPr lang="en-NZ" b="1" dirty="0"/>
              <a:t>THE HEALTH HAZARD.</a:t>
            </a:r>
          </a:p>
          <a:p>
            <a:r>
              <a:rPr lang="en-NZ" b="1" dirty="0"/>
              <a:t>              </a:t>
            </a:r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NZ" b="1" dirty="0"/>
              <a:t> = </a:t>
            </a:r>
            <a:r>
              <a:rPr lang="en-NZ" b="1" dirty="0">
                <a:solidFill>
                  <a:srgbClr val="FF0000"/>
                </a:solidFill>
              </a:rPr>
              <a:t>DEADLY</a:t>
            </a:r>
            <a:r>
              <a:rPr lang="en-NZ" b="1" dirty="0"/>
              <a:t> </a:t>
            </a:r>
          </a:p>
          <a:p>
            <a:pPr algn="ctr"/>
            <a:r>
              <a:rPr lang="en-N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NZ" b="1" dirty="0"/>
              <a:t> = </a:t>
            </a:r>
            <a:r>
              <a:rPr lang="en-NZ" b="1" dirty="0">
                <a:solidFill>
                  <a:srgbClr val="FF0000"/>
                </a:solidFill>
              </a:rPr>
              <a:t>EXTREME DANGER</a:t>
            </a:r>
            <a:r>
              <a:rPr lang="en-NZ" b="1" dirty="0"/>
              <a:t>.</a:t>
            </a:r>
          </a:p>
          <a:p>
            <a:pPr algn="ctr"/>
            <a:endParaRPr lang="en-NZ" b="1" dirty="0"/>
          </a:p>
          <a:p>
            <a:pPr algn="ctr"/>
            <a:r>
              <a:rPr lang="en-NZ" sz="2000" b="1" u="sng" dirty="0"/>
              <a:t>AND WHO</a:t>
            </a:r>
            <a:r>
              <a:rPr lang="en-NZ" sz="2000" b="1" dirty="0"/>
              <a:t> SAID </a:t>
            </a:r>
            <a:r>
              <a:rPr lang="en-NZ" sz="2000" b="1" dirty="0">
                <a:solidFill>
                  <a:srgbClr val="FF0000"/>
                </a:solidFill>
              </a:rPr>
              <a:t>FLUORIDE</a:t>
            </a:r>
            <a:r>
              <a:rPr lang="en-NZ" sz="2000" b="1" dirty="0"/>
              <a:t> </a:t>
            </a:r>
            <a:r>
              <a:rPr lang="en-NZ" sz="2000" b="1" u="sng" dirty="0"/>
              <a:t>IS</a:t>
            </a:r>
            <a:r>
              <a:rPr lang="en-NZ" sz="2000" b="1" dirty="0"/>
              <a:t> SAFE?</a:t>
            </a:r>
          </a:p>
          <a:p>
            <a:pPr algn="ctr"/>
            <a:endParaRPr lang="en-NZ" b="1" dirty="0"/>
          </a:p>
          <a:p>
            <a:pPr algn="ctr"/>
            <a:r>
              <a:rPr lang="en-NZ" b="1" dirty="0"/>
              <a:t>(All Part of the big CON!)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30689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064" y="188640"/>
            <a:ext cx="381642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9249"/>
            <a:ext cx="8640960" cy="6401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THE </a:t>
            </a:r>
            <a:r>
              <a:rPr lang="en-NZ" sz="2800" b="1" u="sng" dirty="0"/>
              <a:t>NIOSH</a:t>
            </a:r>
            <a:r>
              <a:rPr lang="en-NZ" sz="2800" b="1" dirty="0"/>
              <a:t> </a:t>
            </a:r>
            <a:r>
              <a:rPr lang="en-NZ" sz="2800" b="1" u="sng" dirty="0">
                <a:solidFill>
                  <a:srgbClr val="FF0000"/>
                </a:solidFill>
              </a:rPr>
              <a:t>INTERNATIONAL</a:t>
            </a:r>
            <a:r>
              <a:rPr lang="en-NZ" sz="2800" b="1" dirty="0"/>
              <a:t> SAFETY  CHEMCARD:</a:t>
            </a:r>
          </a:p>
          <a:p>
            <a:pPr algn="ctr"/>
            <a:r>
              <a:rPr lang="en-NZ" sz="2800" b="1" dirty="0"/>
              <a:t>(</a:t>
            </a:r>
            <a:r>
              <a:rPr lang="en-N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Institute of Occupational Safety &amp; Health</a:t>
            </a:r>
            <a:r>
              <a:rPr lang="en-NZ" sz="2800" b="1" dirty="0"/>
              <a:t>)</a:t>
            </a:r>
          </a:p>
          <a:p>
            <a:pPr algn="ctr"/>
            <a:endParaRPr lang="en-NZ" b="1" dirty="0"/>
          </a:p>
          <a:p>
            <a:pPr algn="ctr"/>
            <a:r>
              <a:rPr lang="en-NZ" sz="2400" b="1" dirty="0"/>
              <a:t>FOR </a:t>
            </a:r>
            <a:r>
              <a:rPr lang="en-NZ" sz="2400" b="1" dirty="0">
                <a:solidFill>
                  <a:srgbClr val="FF0000"/>
                </a:solidFill>
              </a:rPr>
              <a:t>FLUORIDE</a:t>
            </a:r>
            <a:r>
              <a:rPr lang="en-NZ" sz="2400" b="1" dirty="0"/>
              <a:t>  (HYDROFLUOROSILIC ACID) – (</a:t>
            </a:r>
            <a:r>
              <a:rPr lang="en-NZ" sz="2400" b="1" u="sng" dirty="0"/>
              <a:t>AS USED IN </a:t>
            </a:r>
            <a:r>
              <a:rPr lang="en-NZ" sz="2400" b="1" u="sng" dirty="0">
                <a:solidFill>
                  <a:srgbClr val="FF0000"/>
                </a:solidFill>
              </a:rPr>
              <a:t>NZ</a:t>
            </a:r>
            <a:r>
              <a:rPr lang="en-NZ" sz="2400" b="1" dirty="0"/>
              <a:t>.)</a:t>
            </a:r>
          </a:p>
          <a:p>
            <a:pPr algn="ctr"/>
            <a:endParaRPr lang="en-NZ" b="1" dirty="0"/>
          </a:p>
          <a:p>
            <a:pPr algn="ctr"/>
            <a:r>
              <a:rPr lang="en-NZ" dirty="0"/>
              <a:t>EACH CHEMICAL IS GIVEN </a:t>
            </a:r>
            <a:r>
              <a:rPr lang="en-NZ" b="1" dirty="0"/>
              <a:t>IDENTIFICATION NUMBERS </a:t>
            </a:r>
            <a:r>
              <a:rPr lang="en-NZ" dirty="0"/>
              <a:t>TO ASSIST IN EMERGENCIES.</a:t>
            </a:r>
          </a:p>
          <a:p>
            <a:pPr algn="ctr"/>
            <a:endParaRPr lang="en-NZ" dirty="0"/>
          </a:p>
          <a:p>
            <a:pPr algn="ctr"/>
            <a:r>
              <a:rPr lang="en-NZ" dirty="0"/>
              <a:t>THESE ARE OFTEN IN THE FORM OF </a:t>
            </a:r>
            <a:r>
              <a:rPr lang="en-NZ" b="1" dirty="0"/>
              <a:t>U.N. NUMBERS </a:t>
            </a:r>
            <a:r>
              <a:rPr lang="en-NZ" dirty="0"/>
              <a:t>AND </a:t>
            </a:r>
            <a:r>
              <a:rPr lang="en-NZ" b="1" dirty="0">
                <a:solidFill>
                  <a:srgbClr val="FF0000"/>
                </a:solidFill>
              </a:rPr>
              <a:t>FLUORIDE</a:t>
            </a:r>
            <a:r>
              <a:rPr lang="en-NZ" dirty="0"/>
              <a:t> IS </a:t>
            </a:r>
            <a:r>
              <a:rPr lang="en-NZ" sz="2400" b="1" u="sng" dirty="0">
                <a:solidFill>
                  <a:srgbClr val="FF0000"/>
                </a:solidFill>
              </a:rPr>
              <a:t>U.N. 1778</a:t>
            </a:r>
            <a:r>
              <a:rPr lang="en-NZ" sz="2400" b="1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NZ" dirty="0">
              <a:solidFill>
                <a:srgbClr val="FF0000"/>
              </a:solidFill>
            </a:endParaRPr>
          </a:p>
          <a:p>
            <a:pPr algn="ctr"/>
            <a:r>
              <a:rPr lang="en-NZ" b="1" dirty="0"/>
              <a:t>ON THE FLUORIDE </a:t>
            </a:r>
            <a:r>
              <a:rPr lang="en-NZ" b="1" dirty="0">
                <a:solidFill>
                  <a:srgbClr val="FF0000"/>
                </a:solidFill>
              </a:rPr>
              <a:t>CHEMCARD</a:t>
            </a:r>
            <a:r>
              <a:rPr lang="en-NZ" b="1" dirty="0"/>
              <a:t> IS LISTED </a:t>
            </a:r>
            <a:r>
              <a:rPr lang="en-NZ" b="1" dirty="0">
                <a:solidFill>
                  <a:srgbClr val="FF0000"/>
                </a:solidFill>
              </a:rPr>
              <a:t>FLUORIDE’S</a:t>
            </a:r>
            <a:r>
              <a:rPr lang="en-NZ" dirty="0"/>
              <a:t> </a:t>
            </a:r>
            <a:r>
              <a:rPr lang="en-NZ" b="1" dirty="0"/>
              <a:t>DATA AS</a:t>
            </a:r>
            <a:r>
              <a:rPr lang="en-NZ" dirty="0"/>
              <a:t>:</a:t>
            </a:r>
          </a:p>
          <a:p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</a:t>
            </a:r>
            <a:r>
              <a:rPr lang="en-NZ" b="1" dirty="0"/>
              <a:t>EXPOSURE</a:t>
            </a:r>
            <a:r>
              <a:rPr lang="en-NZ" dirty="0"/>
              <a:t> – </a:t>
            </a:r>
            <a:r>
              <a:rPr lang="en-NZ" b="1" dirty="0">
                <a:solidFill>
                  <a:srgbClr val="FF0000"/>
                </a:solidFill>
              </a:rPr>
              <a:t>AVOID </a:t>
            </a:r>
            <a:r>
              <a:rPr lang="en-NZ" b="1" u="sng" dirty="0">
                <a:solidFill>
                  <a:srgbClr val="FF0000"/>
                </a:solidFill>
              </a:rPr>
              <a:t>ALL</a:t>
            </a:r>
            <a:r>
              <a:rPr lang="en-NZ" b="1" dirty="0">
                <a:solidFill>
                  <a:srgbClr val="FF0000"/>
                </a:solidFill>
              </a:rPr>
              <a:t> CONTACT</a:t>
            </a:r>
            <a:r>
              <a:rPr lang="en-NZ" b="1" dirty="0"/>
              <a:t>.  (Full chemical suits &amp; CA Breathing sets required.)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b="1" dirty="0"/>
              <a:t>FIRST AID &amp; FIREFIGHTING </a:t>
            </a:r>
            <a:r>
              <a:rPr lang="en-NZ" dirty="0"/>
              <a:t>– In all cases </a:t>
            </a:r>
            <a:r>
              <a:rPr lang="en-NZ" b="1" dirty="0">
                <a:solidFill>
                  <a:srgbClr val="FF0000"/>
                </a:solidFill>
              </a:rPr>
              <a:t>consult a doctor</a:t>
            </a:r>
            <a:r>
              <a:rPr lang="en-NZ" dirty="0">
                <a:solidFill>
                  <a:srgbClr val="FF0000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b="1" dirty="0"/>
              <a:t>ROUTES OF EXPOSURE </a:t>
            </a:r>
            <a:r>
              <a:rPr lang="en-NZ" dirty="0"/>
              <a:t>– Can </a:t>
            </a:r>
            <a:r>
              <a:rPr lang="en-NZ" b="1" u="sng" dirty="0"/>
              <a:t>also</a:t>
            </a:r>
            <a:r>
              <a:rPr lang="en-NZ" dirty="0"/>
              <a:t> be </a:t>
            </a:r>
            <a:r>
              <a:rPr lang="en-NZ" b="1" dirty="0">
                <a:solidFill>
                  <a:srgbClr val="FF0000"/>
                </a:solidFill>
              </a:rPr>
              <a:t>absorbed</a:t>
            </a:r>
            <a:r>
              <a:rPr lang="en-NZ" dirty="0"/>
              <a:t> into the body by inhalation or </a:t>
            </a:r>
            <a:r>
              <a:rPr lang="en-NZ" b="1" u="sng" dirty="0">
                <a:solidFill>
                  <a:srgbClr val="FF0000"/>
                </a:solidFill>
              </a:rPr>
              <a:t>ingestion</a:t>
            </a:r>
            <a:r>
              <a:rPr lang="en-NZ" dirty="0"/>
              <a:t>.</a:t>
            </a:r>
          </a:p>
          <a:p>
            <a:r>
              <a:rPr lang="en-NZ" dirty="0"/>
              <a:t>                                                                                      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 </a:t>
            </a:r>
            <a:r>
              <a:rPr lang="en-NZ" b="1" dirty="0"/>
              <a:t>EFFECTS OF SHORT TERM EXPOSURE </a:t>
            </a:r>
            <a:r>
              <a:rPr lang="en-NZ" dirty="0"/>
              <a:t>– The </a:t>
            </a:r>
            <a:r>
              <a:rPr lang="en-NZ" b="1" dirty="0">
                <a:solidFill>
                  <a:srgbClr val="FF0000"/>
                </a:solidFill>
              </a:rPr>
              <a:t>effects</a:t>
            </a:r>
            <a:r>
              <a:rPr lang="en-NZ" dirty="0"/>
              <a:t> may be </a:t>
            </a:r>
            <a:r>
              <a:rPr lang="en-NZ" b="1" dirty="0">
                <a:solidFill>
                  <a:srgbClr val="FF0000"/>
                </a:solidFill>
              </a:rPr>
              <a:t>delayed</a:t>
            </a:r>
            <a:r>
              <a:rPr lang="en-NZ" dirty="0">
                <a:solidFill>
                  <a:srgbClr val="FF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b="1" dirty="0"/>
              <a:t>EFFECTS ON LONG TERM EXPOSURE </a:t>
            </a:r>
            <a:r>
              <a:rPr lang="en-NZ" dirty="0"/>
              <a:t>– The substance may have effects on </a:t>
            </a:r>
            <a:r>
              <a:rPr lang="en-NZ" b="1" dirty="0">
                <a:solidFill>
                  <a:srgbClr val="FF0000"/>
                </a:solidFill>
              </a:rPr>
              <a:t>bones</a:t>
            </a:r>
            <a:r>
              <a:rPr lang="en-NZ" dirty="0">
                <a:solidFill>
                  <a:srgbClr val="FF0000"/>
                </a:solidFill>
              </a:rPr>
              <a:t> </a:t>
            </a:r>
          </a:p>
          <a:p>
            <a:r>
              <a:rPr lang="en-NZ" b="1" dirty="0">
                <a:solidFill>
                  <a:srgbClr val="FF0000"/>
                </a:solidFill>
              </a:rPr>
              <a:t>                                                                                            and teeth</a:t>
            </a:r>
            <a:r>
              <a:rPr lang="en-NZ" b="1" dirty="0"/>
              <a:t> </a:t>
            </a:r>
            <a:r>
              <a:rPr lang="en-NZ" dirty="0"/>
              <a:t>resulting in </a:t>
            </a:r>
            <a:r>
              <a:rPr lang="en-NZ" dirty="0" err="1"/>
              <a:t>fluorosis</a:t>
            </a:r>
            <a:r>
              <a:rPr lang="en-NZ" dirty="0"/>
              <a:t>.</a:t>
            </a:r>
            <a:endParaRPr lang="en-N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u="sng" dirty="0"/>
              <a:t>WHAT</a:t>
            </a:r>
            <a:r>
              <a:rPr lang="en-NZ" sz="3600" dirty="0"/>
              <a:t> ARE  </a:t>
            </a:r>
            <a:r>
              <a:rPr lang="en-NZ" sz="3600" dirty="0">
                <a:solidFill>
                  <a:srgbClr val="FF0000"/>
                </a:solidFill>
              </a:rPr>
              <a:t>FLUORIDE’S</a:t>
            </a:r>
            <a:r>
              <a:rPr lang="en-NZ" sz="3600" dirty="0"/>
              <a:t> MAIN </a:t>
            </a:r>
            <a:r>
              <a:rPr lang="en-NZ" sz="3600" b="1" dirty="0">
                <a:solidFill>
                  <a:srgbClr val="FF0000"/>
                </a:solidFill>
              </a:rPr>
              <a:t>DANGERS</a:t>
            </a:r>
            <a:r>
              <a:rPr lang="en-NZ" sz="3600" dirty="0"/>
              <a:t>?</a:t>
            </a:r>
          </a:p>
          <a:p>
            <a:pPr algn="ctr"/>
            <a:endParaRPr lang="en-NZ" sz="3600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THE </a:t>
            </a:r>
            <a:r>
              <a:rPr lang="en-NZ" sz="2400" b="1" dirty="0"/>
              <a:t>EFFECTS</a:t>
            </a:r>
            <a:r>
              <a:rPr lang="en-NZ" sz="2400" dirty="0"/>
              <a:t> ARE </a:t>
            </a:r>
            <a:r>
              <a:rPr lang="en-NZ" sz="2400" b="1" u="sng" dirty="0">
                <a:solidFill>
                  <a:srgbClr val="FF0000"/>
                </a:solidFill>
              </a:rPr>
              <a:t>ACCUMULATIVE</a:t>
            </a:r>
            <a:r>
              <a:rPr lang="en-NZ" sz="2400" dirty="0"/>
              <a:t> IN  YOUR BODY –                                   IT </a:t>
            </a:r>
            <a:r>
              <a:rPr lang="en-NZ" sz="2400" b="1" dirty="0"/>
              <a:t>WORSENS</a:t>
            </a:r>
            <a:r>
              <a:rPr lang="en-NZ" sz="2400" dirty="0"/>
              <a:t> AS YOU GROW OLDER.</a:t>
            </a:r>
          </a:p>
          <a:p>
            <a:pPr>
              <a:buFont typeface="Arial" pitchFamily="34" charset="0"/>
              <a:buChar char="•"/>
            </a:pPr>
            <a:endParaRPr lang="en-NZ" sz="2400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 IT EFFECTS </a:t>
            </a:r>
            <a:r>
              <a:rPr lang="en-NZ" sz="2400" b="1" dirty="0"/>
              <a:t>OUR</a:t>
            </a:r>
            <a:r>
              <a:rPr lang="en-NZ" sz="2400" dirty="0"/>
              <a:t> </a:t>
            </a:r>
            <a:r>
              <a:rPr lang="en-NZ" sz="2400" b="1" dirty="0">
                <a:solidFill>
                  <a:srgbClr val="FF0000"/>
                </a:solidFill>
              </a:rPr>
              <a:t>BRAINS</a:t>
            </a:r>
            <a:r>
              <a:rPr lang="en-NZ" sz="2400" dirty="0"/>
              <a:t> AND </a:t>
            </a:r>
            <a:r>
              <a:rPr lang="en-NZ" sz="2400" b="1" dirty="0">
                <a:solidFill>
                  <a:srgbClr val="FF0000"/>
                </a:solidFill>
              </a:rPr>
              <a:t>MENTAL</a:t>
            </a:r>
            <a:r>
              <a:rPr lang="en-NZ" sz="2400" dirty="0"/>
              <a:t> CAPABILITIES.</a:t>
            </a:r>
          </a:p>
          <a:p>
            <a:pPr algn="ctr"/>
            <a:endParaRPr lang="en-NZ" sz="2400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 IT EFFECTS YOUR </a:t>
            </a:r>
            <a:r>
              <a:rPr lang="en-NZ" sz="2400" b="1" dirty="0">
                <a:solidFill>
                  <a:srgbClr val="FF0000"/>
                </a:solidFill>
              </a:rPr>
              <a:t>THYROID</a:t>
            </a:r>
            <a:r>
              <a:rPr lang="en-NZ" sz="2400" dirty="0"/>
              <a:t> – THE GLAND THAT </a:t>
            </a:r>
            <a:r>
              <a:rPr lang="en-NZ" sz="2400" b="1" dirty="0"/>
              <a:t>CONTROLS</a:t>
            </a:r>
            <a:r>
              <a:rPr lang="en-NZ" sz="2400" dirty="0"/>
              <a:t> MANY OF YOUR BODY’S </a:t>
            </a:r>
            <a:r>
              <a:rPr lang="en-NZ" sz="2400" b="1" dirty="0"/>
              <a:t>FUNCTIONS</a:t>
            </a:r>
            <a:r>
              <a:rPr lang="en-NZ" sz="24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NZ" sz="2400" dirty="0"/>
          </a:p>
          <a:p>
            <a:pPr lvl="0">
              <a:buFont typeface="Arial" pitchFamily="34" charset="0"/>
              <a:buChar char="•"/>
            </a:pPr>
            <a:r>
              <a:rPr lang="en-NZ" sz="2400" dirty="0"/>
              <a:t> IT </a:t>
            </a:r>
            <a:r>
              <a:rPr lang="en-NZ" sz="2400" b="1" dirty="0">
                <a:solidFill>
                  <a:srgbClr val="FF0000"/>
                </a:solidFill>
              </a:rPr>
              <a:t>DETERIORATES</a:t>
            </a:r>
            <a:r>
              <a:rPr lang="en-NZ" sz="2400" dirty="0"/>
              <a:t> YOUR BONES </a:t>
            </a:r>
            <a:r>
              <a:rPr lang="en-NZ" sz="2400" b="1" dirty="0"/>
              <a:t>SLOWLY</a:t>
            </a:r>
            <a:r>
              <a:rPr lang="en-NZ" sz="2400" dirty="0"/>
              <a:t>.</a:t>
            </a:r>
          </a:p>
          <a:p>
            <a:pPr lvl="0">
              <a:buFont typeface="Arial" pitchFamily="34" charset="0"/>
              <a:buChar char="•"/>
            </a:pPr>
            <a:endParaRPr lang="en-NZ" sz="2400" dirty="0"/>
          </a:p>
          <a:p>
            <a:pPr lvl="0">
              <a:buFont typeface="Arial" pitchFamily="34" charset="0"/>
              <a:buChar char="•"/>
            </a:pPr>
            <a:r>
              <a:rPr lang="en-NZ" sz="2400" dirty="0"/>
              <a:t> IT </a:t>
            </a:r>
            <a:r>
              <a:rPr lang="en-NZ" sz="2400" b="1" dirty="0">
                <a:solidFill>
                  <a:srgbClr val="FF0000"/>
                </a:solidFill>
              </a:rPr>
              <a:t>EFFECTS / RAISES</a:t>
            </a:r>
            <a:r>
              <a:rPr lang="en-NZ" sz="2400" b="1" dirty="0"/>
              <a:t> YOUR </a:t>
            </a:r>
            <a:r>
              <a:rPr lang="en-NZ" sz="2400" b="1" dirty="0">
                <a:solidFill>
                  <a:srgbClr val="FF0000"/>
                </a:solidFill>
              </a:rPr>
              <a:t>BLOOD PRESSURE</a:t>
            </a:r>
            <a:r>
              <a:rPr lang="en-NZ" sz="2400" b="1" dirty="0"/>
              <a:t>.</a:t>
            </a:r>
          </a:p>
          <a:p>
            <a:endParaRPr lang="en-NZ" sz="2400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 </a:t>
            </a:r>
            <a:r>
              <a:rPr lang="en-NZ" sz="2400" b="1" dirty="0"/>
              <a:t>NEW</a:t>
            </a:r>
            <a:r>
              <a:rPr lang="en-NZ" sz="2400" dirty="0"/>
              <a:t> STUDIES ALSO LINK IT TO </a:t>
            </a:r>
            <a:r>
              <a:rPr lang="en-NZ" sz="2400" b="1" dirty="0">
                <a:solidFill>
                  <a:srgbClr val="FF0000"/>
                </a:solidFill>
              </a:rPr>
              <a:t>CANCER</a:t>
            </a:r>
            <a:r>
              <a:rPr lang="en-NZ" sz="2400" dirty="0"/>
              <a:t> </a:t>
            </a:r>
            <a:r>
              <a:rPr lang="en-NZ" sz="2400" b="1" dirty="0"/>
              <a:t>INCREASES.</a:t>
            </a:r>
            <a:endParaRPr lang="en-NZ" sz="2400" dirty="0"/>
          </a:p>
        </p:txBody>
      </p:sp>
    </p:spTree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  <a:p>
            <a:endParaRPr lang="en-NZ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79249"/>
            <a:ext cx="835292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U.S.A.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IS THE MOST FLUORIDATED COUNTRY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BUT in 2016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……..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According to an estimate by endocrinologists,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more than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40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percent of the U.S. population </a:t>
            </a: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are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now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affected on some level by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low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thyroid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function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also known as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hypothyroidism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This condition is actually an autoimmune disease, which also makes over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80 percent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of conventional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pharmaceutical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treatments (pills)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ineffective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Also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worth noting is the fact that between 1975 and 1996 the incidence of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thyroid cancer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has risen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42.1 percent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 the fluorinated U.S.A.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FACT: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Thyroid hormones are necessary for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normal health and cellular activity,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and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if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thyroid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function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is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not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normal,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weight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loss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is also next to impossible –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obesity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we seeing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NZ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citizens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suffering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the same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problems?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u="sng" dirty="0">
                <a:solidFill>
                  <a:srgbClr val="FF0000"/>
                </a:solidFill>
              </a:rPr>
              <a:t>NEW</a:t>
            </a:r>
            <a:r>
              <a:rPr lang="en-NZ" sz="2800" b="1" dirty="0"/>
              <a:t> reports on the Water Fluoridation </a:t>
            </a:r>
            <a:r>
              <a:rPr lang="en-NZ" sz="2800" b="1" dirty="0">
                <a:solidFill>
                  <a:srgbClr val="FF0000"/>
                </a:solidFill>
              </a:rPr>
              <a:t>‘Con’.</a:t>
            </a:r>
            <a:r>
              <a:rPr lang="en-NZ" sz="2800" b="1" dirty="0"/>
              <a:t> </a:t>
            </a:r>
          </a:p>
          <a:p>
            <a:endParaRPr lang="en-NZ" sz="2800" b="1" dirty="0"/>
          </a:p>
          <a:p>
            <a:pPr algn="ctr"/>
            <a:r>
              <a:rPr lang="en-NZ" sz="2800" b="1" dirty="0">
                <a:solidFill>
                  <a:srgbClr val="FF0000"/>
                </a:solidFill>
              </a:rPr>
              <a:t>The Product Was Switched. </a:t>
            </a:r>
          </a:p>
          <a:p>
            <a:r>
              <a:rPr lang="en-NZ" sz="2800" b="1" dirty="0"/>
              <a:t>They talked about one but supply another. Their tests and reports are </a:t>
            </a:r>
            <a:r>
              <a:rPr lang="en-NZ" sz="2800" b="1" u="sng" dirty="0">
                <a:solidFill>
                  <a:srgbClr val="FF0000"/>
                </a:solidFill>
              </a:rPr>
              <a:t>NOT</a:t>
            </a:r>
            <a:r>
              <a:rPr lang="en-NZ" sz="2800" b="1" dirty="0"/>
              <a:t> based on the one supplied.</a:t>
            </a:r>
          </a:p>
          <a:p>
            <a:endParaRPr lang="en-NZ" sz="2800" b="1" dirty="0"/>
          </a:p>
          <a:p>
            <a:r>
              <a:rPr lang="en-NZ" sz="2800" b="1" dirty="0">
                <a:solidFill>
                  <a:srgbClr val="FF0000"/>
                </a:solidFill>
              </a:rPr>
              <a:t>NZ’s</a:t>
            </a:r>
            <a:r>
              <a:rPr lang="en-NZ" sz="2800" dirty="0">
                <a:solidFill>
                  <a:srgbClr val="FF0000"/>
                </a:solidFill>
              </a:rPr>
              <a:t> </a:t>
            </a:r>
            <a:r>
              <a:rPr lang="en-NZ" sz="2800" b="1" dirty="0" err="1">
                <a:solidFill>
                  <a:srgbClr val="FF0000"/>
                </a:solidFill>
              </a:rPr>
              <a:t>Hydrofluorosilic</a:t>
            </a:r>
            <a:r>
              <a:rPr lang="en-NZ" sz="2800" b="1" dirty="0">
                <a:solidFill>
                  <a:srgbClr val="FF0000"/>
                </a:solidFill>
              </a:rPr>
              <a:t> </a:t>
            </a:r>
            <a:r>
              <a:rPr lang="en-NZ" sz="2800" b="1" u="sng" dirty="0">
                <a:solidFill>
                  <a:srgbClr val="FF0000"/>
                </a:solidFill>
              </a:rPr>
              <a:t>acid</a:t>
            </a:r>
            <a:r>
              <a:rPr lang="en-NZ" sz="2800" b="1" dirty="0">
                <a:solidFill>
                  <a:srgbClr val="FF0000"/>
                </a:solidFill>
              </a:rPr>
              <a:t> (Fluoride)</a:t>
            </a:r>
            <a:r>
              <a:rPr lang="en-NZ" sz="2800" dirty="0"/>
              <a:t>is one of the </a:t>
            </a:r>
            <a:r>
              <a:rPr lang="en-NZ" sz="2800" b="1" dirty="0"/>
              <a:t>most reactive </a:t>
            </a:r>
            <a:r>
              <a:rPr lang="en-NZ" sz="2800" dirty="0"/>
              <a:t>chemicals known to man. Its </a:t>
            </a:r>
            <a:r>
              <a:rPr lang="en-NZ" sz="2800" b="1" dirty="0">
                <a:solidFill>
                  <a:srgbClr val="FF0000"/>
                </a:solidFill>
              </a:rPr>
              <a:t>toxicity</a:t>
            </a:r>
            <a:r>
              <a:rPr lang="en-NZ" sz="2800" dirty="0"/>
              <a:t> is rather well known in chemical circles. It will eat through metal and plastic pipes, and corrode stainless steel and other materials. It will dissolve rubber tires and melt concrete.                             This </a:t>
            </a:r>
            <a:r>
              <a:rPr lang="en-NZ" sz="2800" b="1" dirty="0">
                <a:solidFill>
                  <a:srgbClr val="FF0000"/>
                </a:solidFill>
              </a:rPr>
              <a:t>is</a:t>
            </a:r>
            <a:r>
              <a:rPr lang="en-NZ" sz="2800" dirty="0"/>
              <a:t> what </a:t>
            </a:r>
            <a:r>
              <a:rPr lang="en-NZ" sz="2800" b="1" dirty="0">
                <a:solidFill>
                  <a:srgbClr val="FF0000"/>
                </a:solidFill>
              </a:rPr>
              <a:t>they</a:t>
            </a:r>
            <a:r>
              <a:rPr lang="en-NZ" sz="2800" b="1" dirty="0"/>
              <a:t> ‘</a:t>
            </a:r>
            <a:r>
              <a:rPr lang="en-NZ" sz="2800" dirty="0"/>
              <a:t>drip feed’ into your </a:t>
            </a:r>
            <a:r>
              <a:rPr lang="en-NZ" sz="2800" b="1" dirty="0"/>
              <a:t>NZ</a:t>
            </a:r>
            <a:r>
              <a:rPr lang="en-NZ" sz="2800" dirty="0"/>
              <a:t> water – all in their name of saving some children from dental cavities! </a:t>
            </a:r>
          </a:p>
          <a:p>
            <a:r>
              <a:rPr lang="en-NZ" sz="2800" dirty="0"/>
              <a:t>(</a:t>
            </a:r>
            <a:r>
              <a:rPr lang="en-NZ" sz="2800" b="1" dirty="0"/>
              <a:t>And</a:t>
            </a:r>
            <a:r>
              <a:rPr lang="en-NZ" sz="2800" dirty="0"/>
              <a:t> </a:t>
            </a:r>
            <a:r>
              <a:rPr lang="en-NZ" sz="2800" b="1" dirty="0">
                <a:solidFill>
                  <a:srgbClr val="FF0000"/>
                </a:solidFill>
              </a:rPr>
              <a:t>ignoring</a:t>
            </a:r>
            <a:r>
              <a:rPr lang="en-NZ" sz="2800" dirty="0"/>
              <a:t> the </a:t>
            </a:r>
            <a:r>
              <a:rPr lang="en-NZ" sz="2800" b="1" dirty="0">
                <a:solidFill>
                  <a:srgbClr val="FF0000"/>
                </a:solidFill>
              </a:rPr>
              <a:t>damage</a:t>
            </a:r>
            <a:r>
              <a:rPr lang="en-NZ" sz="2800" dirty="0"/>
              <a:t> to </a:t>
            </a:r>
            <a:r>
              <a:rPr lang="en-NZ" sz="2800" b="1" dirty="0"/>
              <a:t>everyone’s</a:t>
            </a:r>
            <a:r>
              <a:rPr lang="en-NZ" sz="2800" dirty="0"/>
              <a:t> </a:t>
            </a:r>
            <a:r>
              <a:rPr lang="en-NZ" sz="2800" b="1" u="sng" dirty="0">
                <a:solidFill>
                  <a:srgbClr val="FF0000"/>
                </a:solidFill>
              </a:rPr>
              <a:t>other</a:t>
            </a:r>
            <a:r>
              <a:rPr lang="en-NZ" sz="2800" b="1" dirty="0">
                <a:solidFill>
                  <a:srgbClr val="FF0000"/>
                </a:solidFill>
              </a:rPr>
              <a:t> organs</a:t>
            </a:r>
            <a:r>
              <a:rPr lang="en-NZ" sz="2800" dirty="0"/>
              <a:t>.)</a:t>
            </a:r>
          </a:p>
        </p:txBody>
      </p:sp>
    </p:spTree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</a:rPr>
              <a:t>FLUORIDE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525963"/>
          </a:xfrm>
        </p:spPr>
        <p:txBody>
          <a:bodyPr>
            <a:normAutofit fontScale="70000" lnSpcReduction="20000"/>
          </a:bodyPr>
          <a:lstStyle/>
          <a:p>
            <a:r>
              <a:rPr lang="en-NZ" dirty="0"/>
              <a:t>CAN BE SUPPLIED UNDER DIFFERENT TYPE NAMES BUT </a:t>
            </a:r>
            <a:r>
              <a:rPr lang="en-NZ" b="1" dirty="0">
                <a:solidFill>
                  <a:srgbClr val="FF0000"/>
                </a:solidFill>
              </a:rPr>
              <a:t>ALL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/>
              <a:t>ARE STILL </a:t>
            </a:r>
            <a:r>
              <a:rPr lang="en-NZ" b="1" dirty="0">
                <a:solidFill>
                  <a:srgbClr val="FF0000"/>
                </a:solidFill>
              </a:rPr>
              <a:t>FOREIGN</a:t>
            </a:r>
            <a:r>
              <a:rPr lang="en-NZ" dirty="0"/>
              <a:t> TO ANY HUMAN BODY AND A REAL </a:t>
            </a:r>
            <a:r>
              <a:rPr lang="en-NZ" dirty="0">
                <a:solidFill>
                  <a:srgbClr val="FF0000"/>
                </a:solidFill>
              </a:rPr>
              <a:t>TOTAL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HEALTH RISK</a:t>
            </a:r>
            <a:r>
              <a:rPr lang="en-NZ" dirty="0">
                <a:solidFill>
                  <a:srgbClr val="FF0000"/>
                </a:solidFill>
              </a:rPr>
              <a:t>.</a:t>
            </a:r>
          </a:p>
          <a:p>
            <a:endParaRPr lang="en-NZ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NZ" dirty="0"/>
          </a:p>
          <a:p>
            <a:pPr algn="ctr"/>
            <a:r>
              <a:rPr lang="en-NZ" dirty="0"/>
              <a:t>THE </a:t>
            </a:r>
            <a:r>
              <a:rPr lang="en-NZ" b="1" dirty="0">
                <a:solidFill>
                  <a:srgbClr val="FF0000"/>
                </a:solidFill>
              </a:rPr>
              <a:t>QUALITY</a:t>
            </a:r>
            <a:r>
              <a:rPr lang="en-NZ" dirty="0"/>
              <a:t> OF THE FLUORIDE SUPPLIED ALSO </a:t>
            </a:r>
            <a:r>
              <a:rPr lang="en-NZ" b="1" u="sng" dirty="0"/>
              <a:t>VARIES</a:t>
            </a:r>
            <a:r>
              <a:rPr lang="en-NZ" dirty="0"/>
              <a:t> (especially if from </a:t>
            </a:r>
            <a:r>
              <a:rPr lang="en-NZ" b="1" dirty="0"/>
              <a:t>China</a:t>
            </a:r>
            <a:r>
              <a:rPr lang="en-NZ" dirty="0"/>
              <a:t> – as it was in Invercargill City, NZ, 1990 incident.)</a:t>
            </a:r>
          </a:p>
          <a:p>
            <a:pPr algn="ctr"/>
            <a:endParaRPr lang="en-NZ" dirty="0"/>
          </a:p>
          <a:p>
            <a:pPr algn="ctr"/>
            <a:r>
              <a:rPr lang="en-NZ" dirty="0"/>
              <a:t>THE </a:t>
            </a:r>
            <a:r>
              <a:rPr lang="en-NZ" b="1" dirty="0">
                <a:solidFill>
                  <a:srgbClr val="FF0000"/>
                </a:solidFill>
              </a:rPr>
              <a:t>DOSAGE</a:t>
            </a:r>
            <a:r>
              <a:rPr lang="en-NZ" dirty="0"/>
              <a:t> YOU GET, </a:t>
            </a:r>
            <a:r>
              <a:rPr lang="en-NZ" b="1" u="sng" dirty="0"/>
              <a:t>CANNOT</a:t>
            </a:r>
            <a:r>
              <a:rPr lang="en-NZ" dirty="0"/>
              <a:t> BE CONTROLLED AS </a:t>
            </a:r>
            <a:r>
              <a:rPr lang="en-NZ" b="1" dirty="0"/>
              <a:t>YOUR</a:t>
            </a:r>
            <a:r>
              <a:rPr lang="en-NZ" dirty="0"/>
              <a:t> LIFE’S </a:t>
            </a:r>
            <a:r>
              <a:rPr lang="en-NZ" dirty="0">
                <a:solidFill>
                  <a:srgbClr val="FF0000"/>
                </a:solidFill>
              </a:rPr>
              <a:t>EXPOSURE</a:t>
            </a:r>
            <a:r>
              <a:rPr lang="en-NZ" dirty="0"/>
              <a:t> TO FLUORIDE CAN DIFFER WIDELY – (WATER CONSUMED, SKIN ABSORBTION, PROCESSED FOOD EATEN, ETC).</a:t>
            </a:r>
          </a:p>
          <a:p>
            <a:pPr>
              <a:buNone/>
            </a:pPr>
            <a:r>
              <a:rPr lang="en-NZ" dirty="0"/>
              <a:t> </a:t>
            </a:r>
          </a:p>
          <a:p>
            <a:pPr algn="ctr">
              <a:buNone/>
            </a:pPr>
            <a:r>
              <a:rPr lang="en-NZ" dirty="0"/>
              <a:t>(Only </a:t>
            </a:r>
            <a:r>
              <a:rPr lang="en-NZ" u="sng" dirty="0">
                <a:solidFill>
                  <a:srgbClr val="FF0000"/>
                </a:solidFill>
              </a:rPr>
              <a:t>0.03%</a:t>
            </a:r>
            <a:r>
              <a:rPr lang="en-NZ" dirty="0"/>
              <a:t> of Fluoride will effect a body’s functions!)</a:t>
            </a:r>
          </a:p>
          <a:p>
            <a:pPr algn="ctr">
              <a:buNone/>
            </a:pPr>
            <a:r>
              <a:rPr lang="en-NZ" dirty="0"/>
              <a:t>(‘Journal of Epidemiology &amp; Community Health’ – Research Group.)</a:t>
            </a:r>
          </a:p>
        </p:txBody>
      </p:sp>
    </p:spTree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Pictures\Fluoride Chine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38830" cy="5765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EVEN IN AMERICA THE QUALITY </a:t>
            </a:r>
            <a:r>
              <a:rPr lang="en-NZ" sz="2800" b="1" dirty="0">
                <a:solidFill>
                  <a:srgbClr val="FF0000"/>
                </a:solidFill>
              </a:rPr>
              <a:t>CANNOT</a:t>
            </a:r>
            <a:r>
              <a:rPr lang="en-NZ" sz="2800" b="1" dirty="0"/>
              <a:t> BE RELIED ON!</a:t>
            </a:r>
          </a:p>
        </p:txBody>
      </p:sp>
    </p:spTree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59368"/>
            <a:ext cx="8496944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TOXIC FLUORIDE EXPOSURE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Fluoride exposure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comes from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public network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tap water, most toothpaste and many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antibiotics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including ones given to farm animals (our food supply).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There is a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large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variation in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exposure levels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making it impossible to accurately predict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the exposure for any one person, family, or community.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Fluoride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exposure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many, can easily reach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danger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levels.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example,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Poison control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should be called if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anyone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swallows 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quarter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milligram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fluoride from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869B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toothpaste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(Sodium Fluoride is listed with the U.N. Number 1690 -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toxic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8488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/>
              <a:t>NEW ZEALAND</a:t>
            </a:r>
          </a:p>
          <a:p>
            <a:pPr algn="ctr"/>
            <a:endParaRPr lang="en-NZ" sz="6000" b="1" dirty="0"/>
          </a:p>
          <a:p>
            <a:pPr algn="ctr"/>
            <a:r>
              <a:rPr lang="en-NZ" sz="6000" b="1" dirty="0"/>
              <a:t>HAS BEEN</a:t>
            </a:r>
          </a:p>
          <a:p>
            <a:pPr algn="ctr"/>
            <a:endParaRPr lang="en-NZ" sz="4800" b="1" dirty="0"/>
          </a:p>
          <a:p>
            <a:pPr algn="ctr"/>
            <a:r>
              <a:rPr lang="en-NZ" sz="6000" b="1" dirty="0">
                <a:solidFill>
                  <a:srgbClr val="FF0000"/>
                </a:solidFill>
                <a:latin typeface="Arial Rounded MT Bold" pitchFamily="34" charset="0"/>
              </a:rPr>
              <a:t>CONNED</a:t>
            </a:r>
          </a:p>
          <a:p>
            <a:pPr algn="ctr"/>
            <a:endParaRPr lang="en-NZ" sz="6000" b="1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en-NZ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AND WORSE!</a:t>
            </a:r>
          </a:p>
        </p:txBody>
      </p:sp>
    </p:spTree>
  </p:cSld>
  <p:clrMapOvr>
    <a:masterClrMapping/>
  </p:clrMapOvr>
  <p:transition spd="slow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445624" cy="1143000"/>
          </a:xfrm>
        </p:spPr>
        <p:txBody>
          <a:bodyPr>
            <a:normAutofit/>
          </a:bodyPr>
          <a:lstStyle/>
          <a:p>
            <a:r>
              <a:rPr lang="en-NZ" dirty="0"/>
              <a:t>HOW IS </a:t>
            </a:r>
            <a:r>
              <a:rPr lang="en-NZ" b="1" dirty="0"/>
              <a:t>YOUR FAMILY’s</a:t>
            </a:r>
            <a:r>
              <a:rPr lang="en-NZ" dirty="0"/>
              <a:t> </a:t>
            </a:r>
            <a:r>
              <a:rPr lang="en-NZ" dirty="0">
                <a:solidFill>
                  <a:srgbClr val="FF0000"/>
                </a:solidFill>
              </a:rPr>
              <a:t>EXPOSURE</a:t>
            </a:r>
            <a:r>
              <a:rPr lang="en-NZ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54461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NZ" b="1" dirty="0"/>
              <a:t>While</a:t>
            </a:r>
            <a:r>
              <a:rPr lang="en-NZ" dirty="0"/>
              <a:t> its being </a:t>
            </a:r>
            <a:r>
              <a:rPr lang="en-NZ" b="1" dirty="0">
                <a:solidFill>
                  <a:srgbClr val="FF0000"/>
                </a:solidFill>
              </a:rPr>
              <a:t>added</a:t>
            </a:r>
            <a:r>
              <a:rPr lang="en-NZ" dirty="0"/>
              <a:t> into </a:t>
            </a:r>
            <a:r>
              <a:rPr lang="en-NZ" b="1" u="sng" dirty="0"/>
              <a:t>our</a:t>
            </a:r>
            <a:r>
              <a:rPr lang="en-NZ" dirty="0"/>
              <a:t> </a:t>
            </a:r>
            <a:r>
              <a:rPr lang="en-NZ" b="1" dirty="0"/>
              <a:t>water supply                  </a:t>
            </a:r>
            <a:r>
              <a:rPr lang="en-NZ" b="1" dirty="0">
                <a:solidFill>
                  <a:srgbClr val="FF0000"/>
                </a:solidFill>
              </a:rPr>
              <a:t>TOXIC FLUORIDE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/>
              <a:t>can </a:t>
            </a:r>
            <a:r>
              <a:rPr lang="en-NZ" b="1" u="sng" dirty="0"/>
              <a:t>also</a:t>
            </a:r>
            <a:r>
              <a:rPr lang="en-NZ" dirty="0"/>
              <a:t> be </a:t>
            </a:r>
            <a:r>
              <a:rPr lang="en-NZ" b="1" dirty="0"/>
              <a:t>slowly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ABSORBED</a:t>
            </a:r>
            <a:r>
              <a:rPr lang="en-NZ" dirty="0"/>
              <a:t> </a:t>
            </a:r>
          </a:p>
          <a:p>
            <a:pPr algn="ctr">
              <a:buNone/>
            </a:pPr>
            <a:r>
              <a:rPr lang="en-NZ" dirty="0"/>
              <a:t>via </a:t>
            </a:r>
            <a:r>
              <a:rPr lang="en-NZ" b="1" dirty="0"/>
              <a:t>everything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involving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water</a:t>
            </a:r>
            <a:r>
              <a:rPr lang="en-NZ" dirty="0"/>
              <a:t>:</a:t>
            </a:r>
          </a:p>
          <a:p>
            <a:r>
              <a:rPr lang="en-NZ" b="1" dirty="0"/>
              <a:t>DRINKING</a:t>
            </a:r>
            <a:r>
              <a:rPr lang="en-NZ" dirty="0"/>
              <a:t> – your coffee, tea, some bottled water, cordials, etc. (Hot or thirsty athletes to beware!)</a:t>
            </a:r>
          </a:p>
          <a:p>
            <a:pPr>
              <a:buNone/>
            </a:pPr>
            <a:r>
              <a:rPr lang="en-NZ" dirty="0"/>
              <a:t>     Ingested water effects your </a:t>
            </a:r>
            <a:r>
              <a:rPr lang="en-NZ" b="1" dirty="0"/>
              <a:t>immune</a:t>
            </a:r>
            <a:r>
              <a:rPr lang="en-NZ" dirty="0"/>
              <a:t> system (80% in gut).</a:t>
            </a:r>
          </a:p>
          <a:p>
            <a:r>
              <a:rPr lang="en-NZ" b="1" dirty="0"/>
              <a:t>INGESTION</a:t>
            </a:r>
            <a:r>
              <a:rPr lang="en-NZ" dirty="0"/>
              <a:t> – from </a:t>
            </a:r>
            <a:r>
              <a:rPr lang="en-NZ" b="1" dirty="0"/>
              <a:t>food –</a:t>
            </a:r>
            <a:r>
              <a:rPr lang="en-NZ" dirty="0"/>
              <a:t> watered plants, washing, cooking, and from in the </a:t>
            </a:r>
            <a:r>
              <a:rPr lang="en-NZ" b="1" dirty="0"/>
              <a:t>processing</a:t>
            </a:r>
            <a:r>
              <a:rPr lang="en-NZ" dirty="0"/>
              <a:t> of many foods.</a:t>
            </a:r>
          </a:p>
          <a:p>
            <a:r>
              <a:rPr lang="en-NZ" b="1" u="sng" dirty="0"/>
              <a:t>SKIN</a:t>
            </a:r>
            <a:r>
              <a:rPr lang="en-NZ" b="1" dirty="0"/>
              <a:t> CONTACT </a:t>
            </a:r>
            <a:r>
              <a:rPr lang="en-NZ" dirty="0"/>
              <a:t>– </a:t>
            </a:r>
            <a:r>
              <a:rPr lang="en-NZ" b="1" dirty="0"/>
              <a:t>some</a:t>
            </a:r>
            <a:r>
              <a:rPr lang="en-NZ" dirty="0"/>
              <a:t> toiletries, </a:t>
            </a:r>
            <a:r>
              <a:rPr lang="en-NZ" b="1" dirty="0"/>
              <a:t>toothpaste</a:t>
            </a:r>
            <a:r>
              <a:rPr lang="en-NZ" dirty="0"/>
              <a:t>, </a:t>
            </a:r>
            <a:r>
              <a:rPr lang="en-NZ" b="1" dirty="0"/>
              <a:t>and</a:t>
            </a:r>
            <a:r>
              <a:rPr lang="en-NZ" dirty="0"/>
              <a:t> our skin is our biggest organ absorbing chemicals easily.</a:t>
            </a:r>
          </a:p>
          <a:p>
            <a:r>
              <a:rPr lang="en-NZ" b="1" dirty="0"/>
              <a:t>BATHING</a:t>
            </a:r>
            <a:r>
              <a:rPr lang="en-NZ" dirty="0"/>
              <a:t> – showering, baths, and pool swimming.</a:t>
            </a:r>
          </a:p>
          <a:p>
            <a:r>
              <a:rPr lang="en-NZ" b="1" dirty="0"/>
              <a:t>WASHED items – </a:t>
            </a:r>
            <a:r>
              <a:rPr lang="en-NZ" dirty="0"/>
              <a:t>from</a:t>
            </a:r>
            <a:r>
              <a:rPr lang="en-NZ" b="1" dirty="0"/>
              <a:t> </a:t>
            </a:r>
            <a:r>
              <a:rPr lang="en-NZ" dirty="0"/>
              <a:t>bedding, clothing, etc. over time.</a:t>
            </a:r>
          </a:p>
          <a:p>
            <a:pPr algn="ctr">
              <a:buNone/>
            </a:pPr>
            <a:endParaRPr lang="en-NZ" b="1" dirty="0"/>
          </a:p>
          <a:p>
            <a:pPr algn="ctr">
              <a:buNone/>
            </a:pPr>
            <a:r>
              <a:rPr lang="en-NZ" sz="2600" dirty="0"/>
              <a:t>(</a:t>
            </a:r>
            <a:r>
              <a:rPr lang="en-NZ" sz="2600" b="1" dirty="0"/>
              <a:t>Note: </a:t>
            </a:r>
            <a:r>
              <a:rPr lang="en-NZ" sz="2600" dirty="0"/>
              <a:t>You </a:t>
            </a:r>
            <a:r>
              <a:rPr lang="en-NZ" sz="2600" b="1" u="sng" dirty="0"/>
              <a:t>cannot</a:t>
            </a:r>
            <a:r>
              <a:rPr lang="en-NZ" sz="2600" dirty="0"/>
              <a:t> get rid of </a:t>
            </a:r>
            <a:r>
              <a:rPr lang="en-NZ" sz="2600" dirty="0">
                <a:solidFill>
                  <a:srgbClr val="FF0000"/>
                </a:solidFill>
              </a:rPr>
              <a:t>Fluoride</a:t>
            </a:r>
            <a:r>
              <a:rPr lang="en-NZ" sz="2600" dirty="0"/>
              <a:t> just by ‘boiling’ your water.)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en-NZ" dirty="0"/>
              <a:t>WHAT ARE </a:t>
            </a:r>
            <a:r>
              <a:rPr lang="en-NZ" b="1" dirty="0"/>
              <a:t>OUR</a:t>
            </a:r>
            <a:r>
              <a:rPr lang="en-NZ" dirty="0"/>
              <a:t> HEALTH RISKS?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73616" cy="5400600"/>
          </a:xfrm>
        </p:spPr>
        <p:txBody>
          <a:bodyPr>
            <a:normAutofit fontScale="92500"/>
          </a:bodyPr>
          <a:lstStyle/>
          <a:p>
            <a:r>
              <a:rPr lang="en-NZ" sz="2800" b="1" dirty="0">
                <a:solidFill>
                  <a:srgbClr val="FF0000"/>
                </a:solidFill>
              </a:rPr>
              <a:t>FLUORIDE</a:t>
            </a:r>
            <a:r>
              <a:rPr lang="en-NZ" b="1" dirty="0"/>
              <a:t> </a:t>
            </a:r>
            <a:r>
              <a:rPr lang="en-NZ" b="1" u="sng" dirty="0"/>
              <a:t>is</a:t>
            </a:r>
            <a:r>
              <a:rPr lang="en-NZ" b="1" dirty="0"/>
              <a:t> slowly </a:t>
            </a:r>
            <a:r>
              <a:rPr lang="en-NZ" sz="2800" b="1" u="sng" dirty="0">
                <a:solidFill>
                  <a:srgbClr val="FF0000"/>
                </a:solidFill>
              </a:rPr>
              <a:t>ACCUMULATIVE</a:t>
            </a:r>
            <a:r>
              <a:rPr lang="en-NZ" sz="2800" dirty="0"/>
              <a:t> AS </a:t>
            </a:r>
            <a:r>
              <a:rPr lang="en-NZ" sz="2800" b="1" dirty="0"/>
              <a:t>TIME</a:t>
            </a:r>
            <a:r>
              <a:rPr lang="en-NZ" sz="2800" dirty="0"/>
              <a:t> PASSES!</a:t>
            </a:r>
          </a:p>
          <a:p>
            <a:r>
              <a:rPr lang="en-NZ" sz="2800" b="1" i="1" dirty="0"/>
              <a:t>NEW</a:t>
            </a:r>
            <a:r>
              <a:rPr lang="en-NZ" sz="2800" b="1" dirty="0"/>
              <a:t> </a:t>
            </a:r>
            <a:r>
              <a:rPr lang="en-NZ" sz="2800" dirty="0"/>
              <a:t>dental research </a:t>
            </a:r>
            <a:r>
              <a:rPr lang="en-NZ" sz="2800" b="1" dirty="0"/>
              <a:t>now</a:t>
            </a:r>
            <a:r>
              <a:rPr lang="en-NZ" sz="2800" dirty="0"/>
              <a:t> shows </a:t>
            </a:r>
            <a:r>
              <a:rPr lang="en-NZ" sz="2800" dirty="0">
                <a:solidFill>
                  <a:srgbClr val="FF0000"/>
                </a:solidFill>
              </a:rPr>
              <a:t>Fluoride</a:t>
            </a:r>
            <a:r>
              <a:rPr lang="en-NZ" sz="2800" dirty="0"/>
              <a:t> provides </a:t>
            </a:r>
            <a:r>
              <a:rPr lang="en-NZ" sz="2400" b="1" u="sng" dirty="0">
                <a:solidFill>
                  <a:srgbClr val="FF0000"/>
                </a:solidFill>
              </a:rPr>
              <a:t>NO</a:t>
            </a:r>
            <a:r>
              <a:rPr lang="en-NZ" sz="2800" dirty="0"/>
              <a:t> </a:t>
            </a:r>
            <a:r>
              <a:rPr lang="en-NZ" sz="2800" b="1" dirty="0"/>
              <a:t>real</a:t>
            </a:r>
            <a:r>
              <a:rPr lang="en-NZ" sz="2800" dirty="0"/>
              <a:t> benefits, (see next graph) and there </a:t>
            </a:r>
            <a:r>
              <a:rPr lang="en-NZ" sz="2800" b="1" u="sng" dirty="0"/>
              <a:t>are</a:t>
            </a:r>
            <a:r>
              <a:rPr lang="en-NZ" sz="2800" dirty="0"/>
              <a:t> </a:t>
            </a:r>
            <a:r>
              <a:rPr lang="en-NZ" sz="2800" b="1" dirty="0"/>
              <a:t>better, safer</a:t>
            </a:r>
            <a:r>
              <a:rPr lang="en-NZ" sz="2800" dirty="0"/>
              <a:t>, natural dental care alternatives </a:t>
            </a:r>
            <a:r>
              <a:rPr lang="en-NZ" sz="2800" b="1" dirty="0"/>
              <a:t>available</a:t>
            </a:r>
            <a:r>
              <a:rPr lang="en-NZ" sz="2800" dirty="0"/>
              <a:t> here in </a:t>
            </a:r>
            <a:r>
              <a:rPr lang="en-NZ" sz="2800" b="1" dirty="0"/>
              <a:t>NZ.</a:t>
            </a:r>
          </a:p>
          <a:p>
            <a:r>
              <a:rPr lang="en-NZ" sz="2800" b="1" u="sng" dirty="0"/>
              <a:t>THYROID</a:t>
            </a:r>
            <a:r>
              <a:rPr lang="en-NZ" sz="2800" dirty="0"/>
              <a:t>  gland </a:t>
            </a:r>
            <a:r>
              <a:rPr lang="en-NZ" sz="2800" dirty="0">
                <a:solidFill>
                  <a:srgbClr val="FF0000"/>
                </a:solidFill>
              </a:rPr>
              <a:t>damage</a:t>
            </a:r>
            <a:r>
              <a:rPr lang="en-NZ" sz="2800" dirty="0"/>
              <a:t> – this gland </a:t>
            </a:r>
            <a:r>
              <a:rPr lang="en-NZ" sz="2800" dirty="0">
                <a:solidFill>
                  <a:srgbClr val="FF0000"/>
                </a:solidFill>
              </a:rPr>
              <a:t>controls</a:t>
            </a:r>
            <a:r>
              <a:rPr lang="en-NZ" sz="2800" dirty="0"/>
              <a:t> your functions and organs and many people </a:t>
            </a:r>
            <a:r>
              <a:rPr lang="en-NZ" sz="2800" b="1" dirty="0">
                <a:solidFill>
                  <a:srgbClr val="FF0000"/>
                </a:solidFill>
              </a:rPr>
              <a:t>are</a:t>
            </a:r>
            <a:r>
              <a:rPr lang="en-NZ" sz="2800" dirty="0"/>
              <a:t> having </a:t>
            </a:r>
            <a:r>
              <a:rPr lang="en-NZ" sz="2800" b="1" dirty="0">
                <a:solidFill>
                  <a:srgbClr val="FF0000"/>
                </a:solidFill>
              </a:rPr>
              <a:t>massive</a:t>
            </a:r>
            <a:r>
              <a:rPr lang="en-NZ" sz="2800" dirty="0"/>
              <a:t> problems. Hospitals and medical services </a:t>
            </a:r>
            <a:r>
              <a:rPr lang="en-NZ" sz="2800" b="1" dirty="0">
                <a:solidFill>
                  <a:srgbClr val="FF0000"/>
                </a:solidFill>
              </a:rPr>
              <a:t>are</a:t>
            </a:r>
            <a:r>
              <a:rPr lang="en-NZ" sz="2800" dirty="0"/>
              <a:t> becoming </a:t>
            </a:r>
            <a:r>
              <a:rPr lang="en-NZ" sz="2800" b="1" dirty="0"/>
              <a:t>overloaded</a:t>
            </a:r>
            <a:r>
              <a:rPr lang="en-NZ" sz="2800" dirty="0"/>
              <a:t>! Tired Staff! Appointments can take weeks!</a:t>
            </a:r>
          </a:p>
          <a:p>
            <a:r>
              <a:rPr lang="en-NZ" sz="2800" b="1" dirty="0"/>
              <a:t>BONES &amp; JOINTS </a:t>
            </a:r>
            <a:r>
              <a:rPr lang="en-NZ" sz="2800" dirty="0"/>
              <a:t>– your bones </a:t>
            </a:r>
            <a:r>
              <a:rPr lang="en-NZ" sz="2800" b="1" dirty="0">
                <a:solidFill>
                  <a:srgbClr val="FF0000"/>
                </a:solidFill>
              </a:rPr>
              <a:t>denied</a:t>
            </a:r>
            <a:r>
              <a:rPr lang="en-NZ" sz="2800" dirty="0"/>
              <a:t> normal nutrients – leads to decay, deformity, collapse, or surgery.</a:t>
            </a:r>
          </a:p>
          <a:p>
            <a:r>
              <a:rPr lang="en-NZ" sz="2800" b="1" dirty="0">
                <a:solidFill>
                  <a:srgbClr val="FF0000"/>
                </a:solidFill>
              </a:rPr>
              <a:t>CANCER</a:t>
            </a:r>
            <a:r>
              <a:rPr lang="en-NZ" sz="2800" b="1" dirty="0"/>
              <a:t> </a:t>
            </a:r>
            <a:r>
              <a:rPr lang="en-NZ" sz="2800" b="1" u="sng" dirty="0"/>
              <a:t>INCREASE</a:t>
            </a:r>
            <a:r>
              <a:rPr lang="en-NZ" sz="2800" b="1" dirty="0"/>
              <a:t> </a:t>
            </a:r>
            <a:r>
              <a:rPr lang="en-NZ" sz="2800" dirty="0"/>
              <a:t>– this </a:t>
            </a:r>
            <a:r>
              <a:rPr lang="en-NZ" sz="2800" dirty="0">
                <a:solidFill>
                  <a:srgbClr val="FF0000"/>
                </a:solidFill>
              </a:rPr>
              <a:t>fluoride</a:t>
            </a:r>
            <a:r>
              <a:rPr lang="en-NZ" sz="2800" dirty="0"/>
              <a:t> </a:t>
            </a:r>
            <a:r>
              <a:rPr lang="en-NZ" sz="2800" dirty="0">
                <a:solidFill>
                  <a:srgbClr val="FF0000"/>
                </a:solidFill>
              </a:rPr>
              <a:t>toxin</a:t>
            </a:r>
            <a:r>
              <a:rPr lang="en-NZ" sz="2800" dirty="0"/>
              <a:t> </a:t>
            </a:r>
            <a:r>
              <a:rPr lang="en-NZ" sz="2800" b="1" dirty="0"/>
              <a:t>adds</a:t>
            </a:r>
            <a:r>
              <a:rPr lang="en-NZ" sz="2800" dirty="0"/>
              <a:t> to those </a:t>
            </a:r>
            <a:r>
              <a:rPr lang="en-NZ" sz="2800" dirty="0">
                <a:solidFill>
                  <a:srgbClr val="FF0000"/>
                </a:solidFill>
              </a:rPr>
              <a:t>toxins</a:t>
            </a:r>
            <a:r>
              <a:rPr lang="en-NZ" sz="2800" dirty="0"/>
              <a:t> already causing skin and other </a:t>
            </a:r>
            <a:r>
              <a:rPr lang="en-NZ" sz="2800" dirty="0">
                <a:solidFill>
                  <a:srgbClr val="FF0000"/>
                </a:solidFill>
              </a:rPr>
              <a:t>cancers</a:t>
            </a:r>
            <a:r>
              <a:rPr lang="en-NZ" sz="2800" dirty="0"/>
              <a:t>.</a:t>
            </a:r>
          </a:p>
          <a:p>
            <a:endParaRPr lang="en-NZ" dirty="0"/>
          </a:p>
          <a:p>
            <a:endParaRPr lang="en-NZ" dirty="0"/>
          </a:p>
        </p:txBody>
      </p:sp>
    </p:spTree>
  </p:cSld>
  <p:clrMapOvr>
    <a:masterClrMapping/>
  </p:clrMapOvr>
  <p:transition spd="slow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Pictures\Teeth Decay who_dat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840760" cy="59484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16530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JUST </a:t>
            </a:r>
            <a:r>
              <a:rPr lang="en-NZ" b="1" dirty="0"/>
              <a:t>SOME</a:t>
            </a:r>
            <a:r>
              <a:rPr lang="en-NZ" dirty="0"/>
              <a:t> OF THE  </a:t>
            </a:r>
            <a:r>
              <a:rPr lang="en-NZ" b="1" dirty="0"/>
              <a:t>OFFICIAL PROOF </a:t>
            </a:r>
            <a:r>
              <a:rPr lang="en-NZ" dirty="0">
                <a:solidFill>
                  <a:srgbClr val="FF0000"/>
                </a:solidFill>
              </a:rPr>
              <a:t>FLUORIDE</a:t>
            </a:r>
            <a:r>
              <a:rPr lang="en-NZ" dirty="0"/>
              <a:t> IN WATER IS </a:t>
            </a:r>
            <a:r>
              <a:rPr lang="en-NZ" b="1" dirty="0">
                <a:solidFill>
                  <a:srgbClr val="FF0000"/>
                </a:solidFill>
              </a:rPr>
              <a:t>LITTLE</a:t>
            </a:r>
            <a:r>
              <a:rPr lang="en-NZ" dirty="0"/>
              <a:t> OR </a:t>
            </a:r>
            <a:r>
              <a:rPr lang="en-NZ" b="1" dirty="0">
                <a:solidFill>
                  <a:srgbClr val="FF0000"/>
                </a:solidFill>
              </a:rPr>
              <a:t>NO</a:t>
            </a:r>
            <a:r>
              <a:rPr lang="en-NZ" dirty="0">
                <a:solidFill>
                  <a:srgbClr val="FF0000"/>
                </a:solidFill>
              </a:rPr>
              <a:t> BENEFIT</a:t>
            </a:r>
            <a:r>
              <a:rPr lang="en-NZ" dirty="0"/>
              <a:t> WHEN COMPARING COUNTRIES.</a:t>
            </a:r>
            <a:endParaRPr lang="en-NZ" b="1" dirty="0"/>
          </a:p>
        </p:txBody>
      </p:sp>
      <p:sp>
        <p:nvSpPr>
          <p:cNvPr id="4" name="Rectangle 3"/>
          <p:cNvSpPr/>
          <p:nvPr/>
        </p:nvSpPr>
        <p:spPr>
          <a:xfrm>
            <a:off x="5508104" y="1916832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ransition spd="slow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nstitutefornaturalhealing.com/issues/images/june-2015/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145360" cy="399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5180617"/>
            <a:ext cx="64087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Above: </a:t>
            </a:r>
            <a:r>
              <a:rPr kumimoji="0" lang="en-N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Stages of </a:t>
            </a:r>
            <a:r>
              <a:rPr kumimoji="0" lang="en-NZ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Dental </a:t>
            </a:r>
            <a:r>
              <a:rPr kumimoji="0" lang="en-NZ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Fluorosis</a:t>
            </a:r>
            <a:endParaRPr kumimoji="0" lang="en-NZ" sz="2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Image credit: </a:t>
            </a:r>
            <a:r>
              <a:rPr kumimoji="0" lang="en-N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FAN (FluorideAlert.org)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sz="2000" i="1" dirty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BUT </a:t>
            </a:r>
            <a:r>
              <a:rPr kumimoji="0" lang="en-NZ" sz="28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INTERNALLY</a:t>
            </a:r>
            <a:r>
              <a:rPr kumimoji="0" lang="en-NZ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IT GETS </a:t>
            </a:r>
            <a:r>
              <a:rPr kumimoji="0" lang="en-NZ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WORSE</a:t>
            </a:r>
            <a:r>
              <a:rPr kumimoji="0" lang="en-NZ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.........</a:t>
            </a:r>
            <a:endParaRPr lang="en-NZ" sz="2800" i="1" dirty="0"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u="sng" dirty="0"/>
              <a:t>VISUAL</a:t>
            </a:r>
            <a:r>
              <a:rPr lang="en-NZ" sz="2400" dirty="0"/>
              <a:t>  DENTAL INDICATIONS OF </a:t>
            </a:r>
            <a:r>
              <a:rPr lang="en-NZ" sz="2400" b="1" dirty="0">
                <a:solidFill>
                  <a:srgbClr val="FF0000"/>
                </a:solidFill>
              </a:rPr>
              <a:t>EXCESS</a:t>
            </a:r>
            <a:r>
              <a:rPr lang="en-NZ" sz="2400" dirty="0"/>
              <a:t> </a:t>
            </a:r>
            <a:r>
              <a:rPr lang="en-NZ" sz="2400" dirty="0">
                <a:solidFill>
                  <a:srgbClr val="FF0000"/>
                </a:solidFill>
              </a:rPr>
              <a:t>FLUORIDE</a:t>
            </a:r>
            <a:r>
              <a:rPr lang="en-NZ" sz="2400" dirty="0"/>
              <a:t> ACCUMULATION  IN </a:t>
            </a:r>
            <a:r>
              <a:rPr lang="en-NZ" sz="2400" b="1" dirty="0"/>
              <a:t>TEETH</a:t>
            </a:r>
            <a:r>
              <a:rPr lang="en-NZ" sz="2400" dirty="0"/>
              <a:t> (the only </a:t>
            </a:r>
            <a:r>
              <a:rPr lang="en-NZ" sz="2400" dirty="0">
                <a:solidFill>
                  <a:srgbClr val="FF0000"/>
                </a:solidFill>
              </a:rPr>
              <a:t>‘</a:t>
            </a:r>
            <a:r>
              <a:rPr lang="en-NZ" sz="2400" b="1" dirty="0">
                <a:solidFill>
                  <a:srgbClr val="FF0000"/>
                </a:solidFill>
              </a:rPr>
              <a:t>exposed’ </a:t>
            </a:r>
            <a:r>
              <a:rPr lang="en-NZ" sz="2400" dirty="0"/>
              <a:t>human bones).</a:t>
            </a:r>
          </a:p>
        </p:txBody>
      </p:sp>
    </p:spTree>
  </p:cSld>
  <p:clrMapOvr>
    <a:masterClrMapping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nstitutefornaturalhealing.com/issues/images/june-2015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073352" cy="37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18864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2800" b="1" u="sng" dirty="0">
                <a:solidFill>
                  <a:srgbClr val="FF0000"/>
                </a:solidFill>
              </a:rPr>
              <a:t>Skeletal</a:t>
            </a:r>
            <a:r>
              <a:rPr lang="en-NZ" sz="2800" b="1" dirty="0">
                <a:solidFill>
                  <a:srgbClr val="FF0000"/>
                </a:solidFill>
              </a:rPr>
              <a:t> </a:t>
            </a:r>
            <a:r>
              <a:rPr lang="en-NZ" sz="2800" b="1" dirty="0" err="1">
                <a:solidFill>
                  <a:srgbClr val="FF0000"/>
                </a:solidFill>
              </a:rPr>
              <a:t>fluorosis</a:t>
            </a:r>
            <a:r>
              <a:rPr lang="en-NZ" sz="2800" b="1" dirty="0">
                <a:solidFill>
                  <a:srgbClr val="FF0000"/>
                </a:solidFill>
              </a:rPr>
              <a:t> </a:t>
            </a:r>
            <a:r>
              <a:rPr lang="en-NZ" sz="2800" dirty="0">
                <a:solidFill>
                  <a:prstClr val="black"/>
                </a:solidFill>
              </a:rPr>
              <a:t>is the result of years of </a:t>
            </a:r>
            <a:r>
              <a:rPr lang="en-NZ" sz="2800" b="1" dirty="0">
                <a:solidFill>
                  <a:srgbClr val="FF0000"/>
                </a:solidFill>
              </a:rPr>
              <a:t>fluoride</a:t>
            </a:r>
            <a:r>
              <a:rPr lang="en-NZ" sz="2800" dirty="0">
                <a:solidFill>
                  <a:prstClr val="black"/>
                </a:solidFill>
              </a:rPr>
              <a:t> </a:t>
            </a:r>
            <a:r>
              <a:rPr lang="en-NZ" sz="2800" b="1" dirty="0">
                <a:solidFill>
                  <a:srgbClr val="FF0000"/>
                </a:solidFill>
              </a:rPr>
              <a:t>accumulation</a:t>
            </a:r>
            <a:r>
              <a:rPr lang="en-NZ" sz="2800" b="1" dirty="0">
                <a:solidFill>
                  <a:prstClr val="black"/>
                </a:solidFill>
              </a:rPr>
              <a:t>.</a:t>
            </a:r>
            <a:r>
              <a:rPr lang="en-NZ" sz="2800" dirty="0">
                <a:solidFill>
                  <a:prstClr val="black"/>
                </a:solidFill>
              </a:rPr>
              <a:t> The </a:t>
            </a:r>
            <a:r>
              <a:rPr lang="en-NZ" sz="2800" b="1" u="sng" dirty="0">
                <a:solidFill>
                  <a:srgbClr val="FF0000"/>
                </a:solidFill>
              </a:rPr>
              <a:t>World Health Organization</a:t>
            </a:r>
            <a:r>
              <a:rPr lang="en-NZ" sz="2800" b="1" dirty="0">
                <a:solidFill>
                  <a:srgbClr val="FF0000"/>
                </a:solidFill>
              </a:rPr>
              <a:t>  </a:t>
            </a:r>
            <a:r>
              <a:rPr lang="en-NZ" sz="2800" dirty="0"/>
              <a:t>now</a:t>
            </a:r>
            <a:r>
              <a:rPr lang="en-NZ" sz="2800" b="1" u="sng" dirty="0">
                <a:solidFill>
                  <a:srgbClr val="FF0000"/>
                </a:solidFill>
              </a:rPr>
              <a:t> </a:t>
            </a:r>
            <a:r>
              <a:rPr lang="en-NZ" sz="2800" b="1" u="sng" dirty="0">
                <a:solidFill>
                  <a:prstClr val="black"/>
                </a:solidFill>
              </a:rPr>
              <a:t>confirms</a:t>
            </a:r>
            <a:r>
              <a:rPr lang="en-NZ" sz="2800" dirty="0">
                <a:solidFill>
                  <a:prstClr val="black"/>
                </a:solidFill>
              </a:rPr>
              <a:t> </a:t>
            </a:r>
            <a:r>
              <a:rPr lang="en-NZ" sz="2800" b="1" dirty="0">
                <a:solidFill>
                  <a:prstClr val="black"/>
                </a:solidFill>
              </a:rPr>
              <a:t>it</a:t>
            </a:r>
            <a:r>
              <a:rPr lang="en-NZ" sz="2800" dirty="0">
                <a:solidFill>
                  <a:prstClr val="black"/>
                </a:solidFill>
              </a:rPr>
              <a:t> </a:t>
            </a:r>
            <a:r>
              <a:rPr lang="en-NZ" sz="2800" b="1" dirty="0">
                <a:solidFill>
                  <a:prstClr val="black"/>
                </a:solidFill>
              </a:rPr>
              <a:t>can</a:t>
            </a:r>
            <a:r>
              <a:rPr lang="en-NZ" sz="2800" dirty="0">
                <a:solidFill>
                  <a:prstClr val="black"/>
                </a:solidFill>
              </a:rPr>
              <a:t> lead to </a:t>
            </a:r>
            <a:r>
              <a:rPr lang="en-NZ" sz="2800" dirty="0">
                <a:solidFill>
                  <a:srgbClr val="FF0000"/>
                </a:solidFill>
              </a:rPr>
              <a:t>changes</a:t>
            </a:r>
            <a:r>
              <a:rPr lang="en-NZ" sz="2800" dirty="0">
                <a:solidFill>
                  <a:prstClr val="black"/>
                </a:solidFill>
              </a:rPr>
              <a:t> in </a:t>
            </a:r>
            <a:r>
              <a:rPr lang="en-NZ" sz="2800" b="1" dirty="0">
                <a:solidFill>
                  <a:prstClr val="black"/>
                </a:solidFill>
              </a:rPr>
              <a:t>bone</a:t>
            </a:r>
            <a:r>
              <a:rPr lang="en-NZ" sz="2800" dirty="0">
                <a:solidFill>
                  <a:prstClr val="black"/>
                </a:solidFill>
              </a:rPr>
              <a:t> structure.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58052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b="1" dirty="0"/>
              <a:t>Excessive</a:t>
            </a:r>
            <a:r>
              <a:rPr lang="en-NZ" sz="2400" dirty="0"/>
              <a:t> </a:t>
            </a:r>
            <a:r>
              <a:rPr lang="en-NZ" sz="2400" dirty="0">
                <a:solidFill>
                  <a:srgbClr val="FF0000"/>
                </a:solidFill>
              </a:rPr>
              <a:t>fluoride intake </a:t>
            </a:r>
            <a:r>
              <a:rPr lang="en-NZ" sz="2400" b="1" dirty="0"/>
              <a:t>can </a:t>
            </a:r>
            <a:r>
              <a:rPr lang="en-NZ" sz="2400" b="1" u="sng" dirty="0"/>
              <a:t>also</a:t>
            </a:r>
            <a:r>
              <a:rPr lang="en-NZ" sz="2400" b="1" dirty="0"/>
              <a:t> lead to </a:t>
            </a:r>
            <a:r>
              <a:rPr lang="en-NZ" sz="2400" dirty="0">
                <a:solidFill>
                  <a:srgbClr val="FF0000"/>
                </a:solidFill>
              </a:rPr>
              <a:t>joint pains, stiffness, collapse, or  replacement surgery</a:t>
            </a:r>
            <a:r>
              <a:rPr lang="en-NZ" sz="2000" dirty="0"/>
              <a:t>.</a:t>
            </a:r>
          </a:p>
        </p:txBody>
      </p:sp>
    </p:spTree>
  </p:cSld>
  <p:clrMapOvr>
    <a:masterClrMapping/>
  </p:clrMapOvr>
  <p:transition spd="slow"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NZ" dirty="0"/>
              <a:t>      Our</a:t>
            </a:r>
            <a:r>
              <a:rPr lang="en-NZ" dirty="0">
                <a:solidFill>
                  <a:srgbClr val="FF0000"/>
                </a:solidFill>
              </a:rPr>
              <a:t> Brains </a:t>
            </a:r>
            <a:r>
              <a:rPr lang="en-NZ" dirty="0"/>
              <a:t>are </a:t>
            </a:r>
            <a:r>
              <a:rPr lang="en-NZ" dirty="0">
                <a:solidFill>
                  <a:srgbClr val="FF0000"/>
                </a:solidFill>
              </a:rPr>
              <a:t>also </a:t>
            </a:r>
            <a:r>
              <a:rPr lang="en-NZ" dirty="0"/>
              <a:t>at risk!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73616" cy="4896544"/>
          </a:xfrm>
        </p:spPr>
        <p:txBody>
          <a:bodyPr>
            <a:normAutofit/>
          </a:bodyPr>
          <a:lstStyle/>
          <a:p>
            <a:r>
              <a:rPr lang="en-NZ" sz="2800" b="1" u="sng" dirty="0">
                <a:solidFill>
                  <a:srgbClr val="FF0000"/>
                </a:solidFill>
              </a:rPr>
              <a:t>Evidence</a:t>
            </a:r>
            <a:r>
              <a:rPr lang="en-NZ" sz="2800" dirty="0"/>
              <a:t> </a:t>
            </a:r>
            <a:r>
              <a:rPr lang="en-NZ" sz="2800" b="1" u="sng" dirty="0"/>
              <a:t>is</a:t>
            </a:r>
            <a:r>
              <a:rPr lang="en-NZ" sz="2800" dirty="0"/>
              <a:t> </a:t>
            </a:r>
            <a:r>
              <a:rPr lang="en-NZ" sz="2800" b="1" dirty="0">
                <a:solidFill>
                  <a:srgbClr val="FF0000"/>
                </a:solidFill>
              </a:rPr>
              <a:t>now</a:t>
            </a:r>
            <a:r>
              <a:rPr lang="en-NZ" sz="2800" dirty="0"/>
              <a:t> available that </a:t>
            </a:r>
            <a:r>
              <a:rPr lang="en-NZ" sz="2800" b="1" dirty="0">
                <a:solidFill>
                  <a:srgbClr val="FF0000"/>
                </a:solidFill>
              </a:rPr>
              <a:t>Fluoride</a:t>
            </a:r>
            <a:r>
              <a:rPr lang="en-NZ" sz="2800" dirty="0"/>
              <a:t> has a </a:t>
            </a:r>
            <a:r>
              <a:rPr lang="en-NZ" sz="2800" b="1" dirty="0">
                <a:solidFill>
                  <a:srgbClr val="FF0000"/>
                </a:solidFill>
              </a:rPr>
              <a:t>bad</a:t>
            </a:r>
            <a:r>
              <a:rPr lang="en-NZ" sz="2800" dirty="0"/>
              <a:t> effect on children - the </a:t>
            </a:r>
            <a:r>
              <a:rPr lang="en-NZ" sz="2800" b="1" dirty="0"/>
              <a:t>IQ</a:t>
            </a:r>
            <a:r>
              <a:rPr lang="en-NZ" sz="2800" dirty="0"/>
              <a:t> of students and smaller young brains – increased </a:t>
            </a:r>
            <a:r>
              <a:rPr lang="en-NZ" sz="2800" b="1" dirty="0">
                <a:solidFill>
                  <a:srgbClr val="FF0000"/>
                </a:solidFill>
              </a:rPr>
              <a:t>Autism</a:t>
            </a:r>
            <a:r>
              <a:rPr lang="en-NZ" sz="2800" dirty="0">
                <a:solidFill>
                  <a:srgbClr val="FF0000"/>
                </a:solidFill>
              </a:rPr>
              <a:t>, </a:t>
            </a:r>
            <a:r>
              <a:rPr lang="en-NZ" sz="2800" b="1" dirty="0">
                <a:solidFill>
                  <a:srgbClr val="FF0000"/>
                </a:solidFill>
              </a:rPr>
              <a:t>ADHD</a:t>
            </a:r>
            <a:r>
              <a:rPr lang="en-NZ" sz="2800" dirty="0">
                <a:solidFill>
                  <a:srgbClr val="FF0000"/>
                </a:solidFill>
              </a:rPr>
              <a:t>, </a:t>
            </a:r>
            <a:r>
              <a:rPr lang="en-NZ" sz="2800" b="1" dirty="0">
                <a:solidFill>
                  <a:srgbClr val="FF0000"/>
                </a:solidFill>
              </a:rPr>
              <a:t>Depression</a:t>
            </a:r>
            <a:r>
              <a:rPr lang="en-NZ" sz="2800" dirty="0"/>
              <a:t>.</a:t>
            </a:r>
          </a:p>
          <a:p>
            <a:endParaRPr lang="en-NZ" sz="2800" dirty="0"/>
          </a:p>
          <a:p>
            <a:r>
              <a:rPr lang="en-NZ" sz="2800" b="1" dirty="0"/>
              <a:t>There is </a:t>
            </a:r>
            <a:r>
              <a:rPr lang="en-NZ" sz="2800" dirty="0"/>
              <a:t>also a link to the </a:t>
            </a:r>
            <a:r>
              <a:rPr lang="en-NZ" sz="2800" b="1" dirty="0">
                <a:solidFill>
                  <a:srgbClr val="FF0000"/>
                </a:solidFill>
              </a:rPr>
              <a:t>decline</a:t>
            </a:r>
            <a:r>
              <a:rPr lang="en-NZ" sz="2800" dirty="0"/>
              <a:t> in the brain </a:t>
            </a:r>
            <a:r>
              <a:rPr lang="en-NZ" sz="2800" b="1" dirty="0"/>
              <a:t>function</a:t>
            </a:r>
            <a:r>
              <a:rPr lang="en-NZ" sz="2800" dirty="0"/>
              <a:t> of </a:t>
            </a:r>
            <a:r>
              <a:rPr lang="en-NZ" sz="2800" b="1" dirty="0"/>
              <a:t>elderly</a:t>
            </a:r>
            <a:r>
              <a:rPr lang="en-NZ" sz="2800" dirty="0"/>
              <a:t> </a:t>
            </a:r>
            <a:r>
              <a:rPr lang="en-NZ" sz="2800" b="1" dirty="0"/>
              <a:t>people</a:t>
            </a:r>
            <a:r>
              <a:rPr lang="en-NZ" sz="2800" dirty="0"/>
              <a:t> from the </a:t>
            </a:r>
            <a:r>
              <a:rPr lang="en-NZ" sz="2800" b="1" dirty="0">
                <a:solidFill>
                  <a:srgbClr val="FF0000"/>
                </a:solidFill>
              </a:rPr>
              <a:t>accumulation</a:t>
            </a:r>
            <a:r>
              <a:rPr lang="en-NZ" sz="2800" dirty="0"/>
              <a:t> of </a:t>
            </a:r>
            <a:r>
              <a:rPr lang="en-NZ" sz="2800" dirty="0">
                <a:solidFill>
                  <a:srgbClr val="FF0000"/>
                </a:solidFill>
              </a:rPr>
              <a:t>FLUORIDE</a:t>
            </a:r>
            <a:r>
              <a:rPr lang="en-NZ" sz="2800" dirty="0"/>
              <a:t> in their body’s system over their life’s years.</a:t>
            </a:r>
          </a:p>
          <a:p>
            <a:pPr>
              <a:buNone/>
            </a:pPr>
            <a:endParaRPr lang="en-NZ" sz="2800" dirty="0"/>
          </a:p>
          <a:p>
            <a:pPr algn="ctr">
              <a:buNone/>
            </a:pPr>
            <a:r>
              <a:rPr lang="en-NZ" sz="2800" dirty="0"/>
              <a:t> (Forgotten people’s names, your keys, etc, </a:t>
            </a:r>
            <a:r>
              <a:rPr lang="en-NZ" sz="2800" b="1" dirty="0"/>
              <a:t>more</a:t>
            </a:r>
            <a:r>
              <a:rPr lang="en-NZ" sz="2800" dirty="0"/>
              <a:t> lately?)</a:t>
            </a:r>
          </a:p>
          <a:p>
            <a:pPr algn="ctr">
              <a:buNone/>
            </a:pPr>
            <a:r>
              <a:rPr lang="en-NZ" sz="2800" dirty="0"/>
              <a:t>Do/will they just tell you it’s age related - to conceal it?</a:t>
            </a:r>
          </a:p>
        </p:txBody>
      </p:sp>
      <p:pic>
        <p:nvPicPr>
          <p:cNvPr id="4" name="Picture 3" descr="http://www.truthaboutabs.com/images/cms/files/pretty-bra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127135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oshiba\Documents\Snapshots\Fluoride IQ effec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795146" cy="6066383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2987824" y="1772816"/>
            <a:ext cx="151216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31640" y="4077072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www.truthaboutabs.com/images/cms/files/pretty-bra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563671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427984" y="1052736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60032" y="5733256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32240" y="1052736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03648" y="6021288"/>
            <a:ext cx="280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283968" y="2132856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928" y="4850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20688"/>
            <a:ext cx="8496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The CDC (C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entre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isease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ontrol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and the ADA of USA Warn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Against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Fluoridated Water for Infants.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 November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2006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merican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ental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ssociation)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sent out an email to its members, recommending parents to  use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non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or low-fluoride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water to make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infant formula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This  was a very reasonable recommendation, because an average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glass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of fluoridated water contains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250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times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more fluoride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than breast milk.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few days later,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entre for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isease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ontrol (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CDC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followed suit,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but,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neither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of them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openly warned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the public.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Were we in NZ warned?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WHY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not?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Who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failed us?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68315"/>
            <a:ext cx="8280920" cy="66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AA00"/>
                </a:solidFill>
                <a:effectLst/>
                <a:latin typeface="Arial" pitchFamily="34" charset="0"/>
                <a:cs typeface="Arial" pitchFamily="34" charset="0"/>
              </a:rPr>
              <a:t>New Zealand age structure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AA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Otago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Polytechnic.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AA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 of the beginning of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2017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according to our estimates New Zealand had the following population age distribution: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 absolute figures (estimate):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932 872 young people under 15 years old ( 478 061 males / 454 810 females)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20.4%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of population </a:t>
            </a:r>
            <a:r>
              <a:rPr lang="en-US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 15.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3 037 439 persons between 15 and 64 years old (1 521 878 males / 1 515 561       females)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66.4%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population.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606 627 persons above 64 years old ( 277 866 males / 328 807 females)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latin typeface="Arial" pitchFamily="34" charset="0"/>
                <a:cs typeface="Arial" pitchFamily="34" charset="0"/>
              </a:rPr>
              <a:t>13.3% of population.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latin typeface="Arial" pitchFamily="34" charset="0"/>
                <a:cs typeface="Arial" pitchFamily="34" charset="0"/>
              </a:rPr>
              <a:t>EVEN IF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20 %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POPULATION IS THEIR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TARGET</a:t>
            </a:r>
            <a:r>
              <a:rPr lang="en-US" dirty="0">
                <a:latin typeface="Arial" pitchFamily="34" charset="0"/>
                <a:cs typeface="Arial" pitchFamily="34" charset="0"/>
              </a:rPr>
              <a:t> GROUP, WHY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FORCE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TOXIC FLUORIDE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ON THE 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OTHER 80%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OF US?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latin typeface="Arial" pitchFamily="34" charset="0"/>
                <a:cs typeface="Arial" pitchFamily="34" charset="0"/>
              </a:rPr>
              <a:t>THERE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ARE</a:t>
            </a:r>
            <a:r>
              <a:rPr lang="en-US" dirty="0">
                <a:latin typeface="Arial" pitchFamily="34" charset="0"/>
                <a:cs typeface="Arial" pitchFamily="34" charset="0"/>
              </a:rPr>
              <a:t> OTHER AND BETTER ALTERNATIVES.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much </a:t>
            </a:r>
            <a:r>
              <a:rPr lang="en-NZ" dirty="0">
                <a:solidFill>
                  <a:srgbClr val="FF0000"/>
                </a:solidFill>
              </a:rPr>
              <a:t>Fluoride</a:t>
            </a:r>
            <a:r>
              <a:rPr lang="en-NZ" dirty="0"/>
              <a:t> is a danger?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NZ" dirty="0"/>
              <a:t>The Journal of </a:t>
            </a:r>
            <a:r>
              <a:rPr lang="en-NZ" b="1" dirty="0"/>
              <a:t>Epidemiology &amp; Community Health</a:t>
            </a:r>
            <a:r>
              <a:rPr lang="en-NZ" dirty="0"/>
              <a:t> test found the health risk </a:t>
            </a:r>
            <a:r>
              <a:rPr lang="en-NZ" u="sng" dirty="0"/>
              <a:t>starts</a:t>
            </a:r>
            <a:r>
              <a:rPr lang="en-NZ" dirty="0"/>
              <a:t> at                   </a:t>
            </a:r>
            <a:r>
              <a:rPr lang="en-NZ" b="1" dirty="0">
                <a:solidFill>
                  <a:srgbClr val="FF0000"/>
                </a:solidFill>
              </a:rPr>
              <a:t>0.3</a:t>
            </a:r>
            <a:r>
              <a:rPr lang="en-NZ" dirty="0"/>
              <a:t> milligrams per litre of water.</a:t>
            </a:r>
          </a:p>
          <a:p>
            <a:r>
              <a:rPr lang="en-NZ" dirty="0"/>
              <a:t>Auckland Council has </a:t>
            </a:r>
            <a:r>
              <a:rPr lang="en-NZ" u="sng" dirty="0"/>
              <a:t>just recently </a:t>
            </a:r>
            <a:r>
              <a:rPr lang="en-NZ" b="1" dirty="0"/>
              <a:t>lowered</a:t>
            </a:r>
            <a:r>
              <a:rPr lang="en-NZ" dirty="0"/>
              <a:t> the input dosage </a:t>
            </a:r>
            <a:r>
              <a:rPr lang="en-NZ" b="1" dirty="0"/>
              <a:t>down</a:t>
            </a:r>
            <a:r>
              <a:rPr lang="en-NZ" dirty="0"/>
              <a:t> to </a:t>
            </a:r>
            <a:r>
              <a:rPr lang="en-NZ" b="1" dirty="0">
                <a:solidFill>
                  <a:srgbClr val="FF0000"/>
                </a:solidFill>
              </a:rPr>
              <a:t>0.7</a:t>
            </a:r>
            <a:r>
              <a:rPr lang="en-NZ" dirty="0"/>
              <a:t> which is still </a:t>
            </a:r>
            <a:r>
              <a:rPr lang="en-NZ" b="1" u="sng" dirty="0">
                <a:solidFill>
                  <a:srgbClr val="FF0000"/>
                </a:solidFill>
              </a:rPr>
              <a:t>double</a:t>
            </a:r>
            <a:r>
              <a:rPr lang="en-NZ" u="sng" dirty="0">
                <a:solidFill>
                  <a:srgbClr val="FF0000"/>
                </a:solidFill>
              </a:rPr>
              <a:t> </a:t>
            </a:r>
            <a:r>
              <a:rPr lang="en-NZ" dirty="0"/>
              <a:t>of the risk maximum exposure limit. </a:t>
            </a:r>
            <a:endParaRPr lang="en-NZ" dirty="0">
              <a:solidFill>
                <a:srgbClr val="FF0000"/>
              </a:solidFill>
            </a:endParaRPr>
          </a:p>
          <a:p>
            <a:r>
              <a:rPr lang="en-NZ" b="1" dirty="0">
                <a:solidFill>
                  <a:srgbClr val="FF0000"/>
                </a:solidFill>
              </a:rPr>
              <a:t>What</a:t>
            </a:r>
            <a:r>
              <a:rPr lang="en-NZ" dirty="0">
                <a:solidFill>
                  <a:srgbClr val="FF0000"/>
                </a:solidFill>
              </a:rPr>
              <a:t> was it before? </a:t>
            </a:r>
            <a:r>
              <a:rPr lang="en-NZ" b="1" dirty="0">
                <a:solidFill>
                  <a:srgbClr val="FF0000"/>
                </a:solidFill>
              </a:rPr>
              <a:t>How much </a:t>
            </a:r>
            <a:r>
              <a:rPr lang="en-NZ" dirty="0">
                <a:solidFill>
                  <a:srgbClr val="FF0000"/>
                </a:solidFill>
              </a:rPr>
              <a:t>have you already </a:t>
            </a:r>
            <a:r>
              <a:rPr lang="en-NZ" b="1" dirty="0">
                <a:solidFill>
                  <a:srgbClr val="FF0000"/>
                </a:solidFill>
              </a:rPr>
              <a:t>accumulated?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b="1" dirty="0">
                <a:solidFill>
                  <a:srgbClr val="FF0000"/>
                </a:solidFill>
              </a:rPr>
              <a:t>Will</a:t>
            </a:r>
            <a:r>
              <a:rPr lang="en-NZ" dirty="0">
                <a:solidFill>
                  <a:srgbClr val="FF0000"/>
                </a:solidFill>
              </a:rPr>
              <a:t> this continue?</a:t>
            </a:r>
          </a:p>
          <a:p>
            <a:r>
              <a:rPr lang="en-NZ" dirty="0"/>
              <a:t>(</a:t>
            </a:r>
            <a:r>
              <a:rPr lang="en-NZ" b="1" u="sng" dirty="0">
                <a:solidFill>
                  <a:srgbClr val="FF0000"/>
                </a:solidFill>
              </a:rPr>
              <a:t>Annual</a:t>
            </a:r>
            <a:r>
              <a:rPr lang="en-NZ" b="1" dirty="0">
                <a:solidFill>
                  <a:srgbClr val="FF0000"/>
                </a:solidFill>
              </a:rPr>
              <a:t> </a:t>
            </a:r>
            <a:r>
              <a:rPr lang="en-NZ" dirty="0"/>
              <a:t>costs of Auckland </a:t>
            </a:r>
            <a:r>
              <a:rPr lang="en-NZ" b="1" dirty="0"/>
              <a:t>fluoridation</a:t>
            </a:r>
            <a:r>
              <a:rPr lang="en-NZ" dirty="0"/>
              <a:t> approx </a:t>
            </a:r>
            <a:r>
              <a:rPr lang="en-NZ" b="1" dirty="0">
                <a:solidFill>
                  <a:srgbClr val="FF0000"/>
                </a:solidFill>
              </a:rPr>
              <a:t>$210,000 </a:t>
            </a:r>
            <a:r>
              <a:rPr lang="en-NZ" dirty="0"/>
              <a:t>– to poison the citizens!!!!).</a:t>
            </a:r>
            <a:endParaRPr lang="en-N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NO MATTER </a:t>
            </a:r>
            <a:r>
              <a:rPr lang="en-NZ" b="1" dirty="0"/>
              <a:t>WHO</a:t>
            </a:r>
            <a:r>
              <a:rPr lang="en-NZ" dirty="0"/>
              <a:t> YOU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THIS </a:t>
            </a:r>
            <a:r>
              <a:rPr lang="en-NZ" b="1" dirty="0">
                <a:solidFill>
                  <a:srgbClr val="FF0000"/>
                </a:solidFill>
              </a:rPr>
              <a:t>SERIOUS</a:t>
            </a:r>
            <a:r>
              <a:rPr lang="en-NZ" dirty="0"/>
              <a:t> PROBLEM EFFECTS </a:t>
            </a:r>
            <a:r>
              <a:rPr lang="en-NZ" b="1" dirty="0"/>
              <a:t>US ALL </a:t>
            </a:r>
            <a:r>
              <a:rPr lang="en-NZ" dirty="0"/>
              <a:t>–  NO MATTER YOUR STATUS, RACE OR BELIEFS.</a:t>
            </a:r>
          </a:p>
          <a:p>
            <a:pPr>
              <a:buNone/>
            </a:pPr>
            <a:r>
              <a:rPr lang="en-NZ" dirty="0"/>
              <a:t> </a:t>
            </a:r>
          </a:p>
          <a:p>
            <a:r>
              <a:rPr lang="en-NZ" dirty="0"/>
              <a:t>IT IS EFFECTING EVERYONE’S LIFE </a:t>
            </a:r>
            <a:r>
              <a:rPr lang="en-NZ" b="1" dirty="0"/>
              <a:t>NOW</a:t>
            </a:r>
            <a:r>
              <a:rPr lang="en-NZ" dirty="0"/>
              <a:t>      AND </a:t>
            </a:r>
            <a:r>
              <a:rPr lang="en-NZ" b="1" dirty="0">
                <a:solidFill>
                  <a:srgbClr val="FF0000"/>
                </a:solidFill>
              </a:rPr>
              <a:t>MORE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SO</a:t>
            </a:r>
            <a:r>
              <a:rPr lang="en-NZ" b="1" dirty="0"/>
              <a:t> </a:t>
            </a:r>
            <a:r>
              <a:rPr lang="en-NZ" dirty="0"/>
              <a:t>AS TIME GOES ON.</a:t>
            </a:r>
          </a:p>
          <a:p>
            <a:endParaRPr lang="en-NZ" dirty="0"/>
          </a:p>
          <a:p>
            <a:r>
              <a:rPr lang="en-NZ" dirty="0"/>
              <a:t>THIS </a:t>
            </a:r>
            <a:r>
              <a:rPr lang="en-NZ" b="1" dirty="0"/>
              <a:t>PROBLEM</a:t>
            </a:r>
            <a:r>
              <a:rPr lang="en-NZ" dirty="0"/>
              <a:t> IS </a:t>
            </a:r>
            <a:r>
              <a:rPr lang="en-NZ" b="1" u="sng" dirty="0"/>
              <a:t>MAN-MADE</a:t>
            </a:r>
            <a:r>
              <a:rPr lang="en-NZ" dirty="0"/>
              <a:t> AND BASED ON </a:t>
            </a:r>
            <a:r>
              <a:rPr lang="en-NZ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BOTH</a:t>
            </a: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NZ" b="1" dirty="0">
                <a:solidFill>
                  <a:srgbClr val="FF0000"/>
                </a:solidFill>
              </a:rPr>
              <a:t>IGNORANCE</a:t>
            </a:r>
            <a:r>
              <a:rPr lang="en-NZ" dirty="0">
                <a:solidFill>
                  <a:srgbClr val="FF0000"/>
                </a:solidFill>
              </a:rPr>
              <a:t> AND </a:t>
            </a:r>
            <a:r>
              <a:rPr lang="en-NZ" b="1" dirty="0">
                <a:solidFill>
                  <a:srgbClr val="FF0000"/>
                </a:solidFill>
              </a:rPr>
              <a:t>GREED</a:t>
            </a:r>
            <a:r>
              <a:rPr lang="en-NZ" b="1" dirty="0"/>
              <a:t>.</a:t>
            </a:r>
          </a:p>
          <a:p>
            <a:endParaRPr lang="en-NZ" dirty="0"/>
          </a:p>
        </p:txBody>
      </p:sp>
    </p:spTree>
  </p:cSld>
  <p:clrMapOvr>
    <a:masterClrMapping/>
  </p:clrMapOvr>
  <p:transition spd="slow"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HAVE </a:t>
            </a:r>
            <a:r>
              <a:rPr lang="en-NZ" sz="4400" b="1" dirty="0"/>
              <a:t>YOU</a:t>
            </a:r>
            <a:r>
              <a:rPr lang="en-NZ" sz="4400" dirty="0"/>
              <a:t> NOTICED?</a:t>
            </a:r>
          </a:p>
          <a:p>
            <a:pPr>
              <a:buFont typeface="Arial" pitchFamily="34" charset="0"/>
              <a:buChar char="•"/>
            </a:pPr>
            <a:r>
              <a:rPr lang="en-NZ" sz="4400" dirty="0"/>
              <a:t> </a:t>
            </a:r>
            <a:r>
              <a:rPr lang="en-NZ" sz="2800" b="1" dirty="0">
                <a:solidFill>
                  <a:srgbClr val="FF0000"/>
                </a:solidFill>
              </a:rPr>
              <a:t>NZ</a:t>
            </a:r>
            <a:r>
              <a:rPr lang="en-NZ" sz="2800" dirty="0"/>
              <a:t> </a:t>
            </a:r>
            <a:r>
              <a:rPr lang="en-NZ" sz="2800" b="1" dirty="0">
                <a:solidFill>
                  <a:srgbClr val="FF0000"/>
                </a:solidFill>
              </a:rPr>
              <a:t>Dental industry </a:t>
            </a:r>
            <a:r>
              <a:rPr lang="en-NZ" sz="2800" dirty="0"/>
              <a:t>is focused </a:t>
            </a:r>
            <a:r>
              <a:rPr lang="en-NZ" sz="2800" b="1" dirty="0"/>
              <a:t>only</a:t>
            </a:r>
            <a:r>
              <a:rPr lang="en-NZ" sz="2800" dirty="0"/>
              <a:t> on children’s dental problems and </a:t>
            </a:r>
            <a:r>
              <a:rPr lang="en-NZ" sz="2800" b="1" dirty="0">
                <a:solidFill>
                  <a:srgbClr val="FF0000"/>
                </a:solidFill>
              </a:rPr>
              <a:t>wants</a:t>
            </a:r>
            <a:r>
              <a:rPr lang="en-NZ" sz="2800" dirty="0">
                <a:solidFill>
                  <a:srgbClr val="FF0000"/>
                </a:solidFill>
              </a:rPr>
              <a:t> </a:t>
            </a:r>
            <a:r>
              <a:rPr lang="en-NZ" sz="2800" dirty="0"/>
              <a:t>to </a:t>
            </a:r>
            <a:r>
              <a:rPr lang="en-NZ" sz="2800" b="1" dirty="0"/>
              <a:t>put</a:t>
            </a:r>
            <a:r>
              <a:rPr lang="en-NZ" sz="2800" dirty="0"/>
              <a:t> </a:t>
            </a:r>
            <a:r>
              <a:rPr lang="en-NZ" sz="2800" b="1" dirty="0">
                <a:solidFill>
                  <a:srgbClr val="FF0000"/>
                </a:solidFill>
              </a:rPr>
              <a:t>more</a:t>
            </a:r>
            <a:r>
              <a:rPr lang="en-NZ" sz="2800" dirty="0"/>
              <a:t> Fluoride in </a:t>
            </a:r>
            <a:r>
              <a:rPr lang="en-NZ" sz="2800" u="sng" dirty="0"/>
              <a:t>our</a:t>
            </a:r>
            <a:r>
              <a:rPr lang="en-NZ" sz="2800" dirty="0"/>
              <a:t> kids’ toothpaste </a:t>
            </a:r>
            <a:r>
              <a:rPr lang="en-NZ" sz="2800" b="1" u="sng" dirty="0">
                <a:solidFill>
                  <a:srgbClr val="FF0000"/>
                </a:solidFill>
              </a:rPr>
              <a:t>ignoring</a:t>
            </a:r>
            <a:r>
              <a:rPr lang="en-NZ" sz="2800" dirty="0"/>
              <a:t> the </a:t>
            </a:r>
            <a:r>
              <a:rPr lang="en-NZ" sz="2800" b="1" dirty="0">
                <a:solidFill>
                  <a:srgbClr val="FF0000"/>
                </a:solidFill>
              </a:rPr>
              <a:t>other</a:t>
            </a:r>
            <a:r>
              <a:rPr lang="en-NZ" sz="2800" dirty="0">
                <a:solidFill>
                  <a:srgbClr val="FF0000"/>
                </a:solidFill>
              </a:rPr>
              <a:t> </a:t>
            </a:r>
            <a:r>
              <a:rPr lang="en-NZ" sz="2800" b="1" u="sng" dirty="0">
                <a:solidFill>
                  <a:srgbClr val="FF0000"/>
                </a:solidFill>
              </a:rPr>
              <a:t>serious</a:t>
            </a:r>
            <a:r>
              <a:rPr lang="en-NZ" sz="2800" dirty="0">
                <a:solidFill>
                  <a:srgbClr val="FF0000"/>
                </a:solidFill>
              </a:rPr>
              <a:t> </a:t>
            </a:r>
            <a:r>
              <a:rPr lang="en-NZ" sz="2800" b="1" dirty="0">
                <a:solidFill>
                  <a:srgbClr val="FF0000"/>
                </a:solidFill>
              </a:rPr>
              <a:t>HEALTH</a:t>
            </a:r>
            <a:r>
              <a:rPr lang="en-NZ" sz="2800" dirty="0">
                <a:solidFill>
                  <a:srgbClr val="FF0000"/>
                </a:solidFill>
              </a:rPr>
              <a:t> </a:t>
            </a:r>
            <a:r>
              <a:rPr lang="en-NZ" sz="2800" b="1" dirty="0">
                <a:solidFill>
                  <a:srgbClr val="FF0000"/>
                </a:solidFill>
              </a:rPr>
              <a:t>risks</a:t>
            </a:r>
            <a:r>
              <a:rPr lang="en-NZ" sz="2800" dirty="0"/>
              <a:t>.</a:t>
            </a:r>
          </a:p>
          <a:p>
            <a:endParaRPr lang="en-NZ" sz="2800" dirty="0"/>
          </a:p>
          <a:p>
            <a:pPr>
              <a:buFont typeface="Arial" pitchFamily="34" charset="0"/>
              <a:buChar char="•"/>
            </a:pPr>
            <a:r>
              <a:rPr lang="en-NZ" sz="2800" dirty="0"/>
              <a:t> The </a:t>
            </a:r>
            <a:r>
              <a:rPr lang="en-NZ" sz="2800" b="1" dirty="0"/>
              <a:t>Fluoride</a:t>
            </a:r>
            <a:r>
              <a:rPr lang="en-NZ" sz="2800" dirty="0"/>
              <a:t> </a:t>
            </a:r>
            <a:r>
              <a:rPr lang="en-NZ" sz="2800" dirty="0">
                <a:solidFill>
                  <a:srgbClr val="FF0000"/>
                </a:solidFill>
              </a:rPr>
              <a:t>WARNING</a:t>
            </a:r>
            <a:r>
              <a:rPr lang="en-NZ" sz="2800" dirty="0"/>
              <a:t> on some packets of </a:t>
            </a:r>
            <a:r>
              <a:rPr lang="en-NZ" sz="2800" b="1" dirty="0"/>
              <a:t>toothpaste.</a:t>
            </a:r>
            <a:r>
              <a:rPr lang="en-NZ" sz="2800" dirty="0"/>
              <a:t> Do </a:t>
            </a:r>
            <a:r>
              <a:rPr lang="en-NZ" sz="2800" b="1" dirty="0"/>
              <a:t>READ</a:t>
            </a:r>
            <a:r>
              <a:rPr lang="en-NZ" sz="2800" dirty="0"/>
              <a:t> them </a:t>
            </a:r>
            <a:r>
              <a:rPr lang="en-NZ" sz="2800" u="sng" dirty="0"/>
              <a:t>carefully.</a:t>
            </a:r>
            <a:r>
              <a:rPr lang="en-NZ" sz="2800" dirty="0"/>
              <a:t> Poison! Actions if any swallowed! Contact  the </a:t>
            </a:r>
            <a:r>
              <a:rPr lang="en-NZ" sz="2800" b="1" dirty="0">
                <a:solidFill>
                  <a:srgbClr val="FF0000"/>
                </a:solidFill>
              </a:rPr>
              <a:t>Poison</a:t>
            </a:r>
            <a:r>
              <a:rPr lang="en-NZ" sz="2800" dirty="0">
                <a:solidFill>
                  <a:srgbClr val="FF0000"/>
                </a:solidFill>
              </a:rPr>
              <a:t> Centre</a:t>
            </a:r>
            <a:r>
              <a:rPr lang="en-NZ" sz="2800" dirty="0"/>
              <a:t>! What is that telling us???</a:t>
            </a:r>
          </a:p>
          <a:p>
            <a:endParaRPr lang="en-NZ" sz="2800" dirty="0"/>
          </a:p>
          <a:p>
            <a:pPr>
              <a:buFont typeface="Arial" pitchFamily="34" charset="0"/>
              <a:buChar char="•"/>
            </a:pPr>
            <a:r>
              <a:rPr lang="en-NZ" sz="2800" dirty="0"/>
              <a:t> The </a:t>
            </a:r>
            <a:r>
              <a:rPr lang="en-NZ" sz="2800" b="1" dirty="0">
                <a:solidFill>
                  <a:srgbClr val="FF0000"/>
                </a:solidFill>
              </a:rPr>
              <a:t>NZ</a:t>
            </a:r>
            <a:r>
              <a:rPr lang="en-NZ" sz="2800" dirty="0"/>
              <a:t> </a:t>
            </a:r>
            <a:r>
              <a:rPr lang="en-NZ" sz="2800" dirty="0">
                <a:solidFill>
                  <a:srgbClr val="FF0000"/>
                </a:solidFill>
              </a:rPr>
              <a:t>Dental industry </a:t>
            </a:r>
            <a:r>
              <a:rPr lang="en-NZ" sz="2800" dirty="0"/>
              <a:t>wants to </a:t>
            </a:r>
            <a:r>
              <a:rPr lang="en-NZ" sz="2800" u="sng" dirty="0">
                <a:solidFill>
                  <a:srgbClr val="FF0000"/>
                </a:solidFill>
              </a:rPr>
              <a:t>increase</a:t>
            </a:r>
            <a:r>
              <a:rPr lang="en-NZ" sz="2800" dirty="0"/>
              <a:t> the dose levels!</a:t>
            </a:r>
          </a:p>
          <a:p>
            <a:r>
              <a:rPr lang="en-NZ" sz="2800" dirty="0"/>
              <a:t> </a:t>
            </a:r>
            <a:r>
              <a:rPr lang="en-NZ" sz="2800" b="1" u="sng" dirty="0"/>
              <a:t>They</a:t>
            </a:r>
            <a:r>
              <a:rPr lang="en-NZ" sz="2800" dirty="0"/>
              <a:t> do </a:t>
            </a:r>
            <a:r>
              <a:rPr lang="en-NZ" sz="2800" b="1" dirty="0"/>
              <a:t>not</a:t>
            </a:r>
            <a:r>
              <a:rPr lang="en-NZ" sz="2800" dirty="0"/>
              <a:t> realize or </a:t>
            </a:r>
            <a:r>
              <a:rPr lang="en-NZ" sz="2800" b="1" dirty="0">
                <a:solidFill>
                  <a:srgbClr val="FF0000"/>
                </a:solidFill>
              </a:rPr>
              <a:t>know</a:t>
            </a:r>
            <a:r>
              <a:rPr lang="en-NZ" sz="2800" dirty="0"/>
              <a:t> why that </a:t>
            </a:r>
            <a:r>
              <a:rPr lang="en-NZ" sz="2800" b="1" u="sng" dirty="0">
                <a:solidFill>
                  <a:srgbClr val="FF0000"/>
                </a:solidFill>
              </a:rPr>
              <a:t>won’t</a:t>
            </a:r>
            <a:r>
              <a:rPr lang="en-NZ" sz="2800" dirty="0"/>
              <a:t> work (</a:t>
            </a:r>
            <a:r>
              <a:rPr lang="en-NZ" sz="2000" b="1" dirty="0"/>
              <a:t>we</a:t>
            </a:r>
            <a:r>
              <a:rPr lang="en-NZ" sz="2000" dirty="0"/>
              <a:t> know the tech reason</a:t>
            </a:r>
            <a:r>
              <a:rPr lang="en-NZ" sz="2800" dirty="0"/>
              <a:t>) </a:t>
            </a:r>
            <a:r>
              <a:rPr lang="en-NZ" sz="2800" b="1" dirty="0"/>
              <a:t>but</a:t>
            </a:r>
            <a:r>
              <a:rPr lang="en-NZ" sz="2800" dirty="0"/>
              <a:t>, it becomes a </a:t>
            </a:r>
            <a:r>
              <a:rPr lang="en-NZ" sz="2800" b="1" u="sng" dirty="0"/>
              <a:t>bigger</a:t>
            </a:r>
            <a:r>
              <a:rPr lang="en-NZ" sz="2800" dirty="0"/>
              <a:t> </a:t>
            </a:r>
            <a:r>
              <a:rPr lang="en-NZ" sz="2800" b="1" dirty="0">
                <a:solidFill>
                  <a:srgbClr val="FF0000"/>
                </a:solidFill>
              </a:rPr>
              <a:t>danger</a:t>
            </a:r>
            <a:r>
              <a:rPr lang="en-NZ" sz="2800" dirty="0"/>
              <a:t> to </a:t>
            </a:r>
            <a:r>
              <a:rPr lang="en-NZ" sz="2800" b="1" dirty="0"/>
              <a:t>everyone</a:t>
            </a:r>
            <a:r>
              <a:rPr lang="en-NZ" sz="2800" dirty="0"/>
              <a:t>!</a:t>
            </a:r>
          </a:p>
          <a:p>
            <a:pPr>
              <a:buFont typeface="Arial" pitchFamily="34" charset="0"/>
              <a:buChar char="•"/>
            </a:pPr>
            <a:endParaRPr lang="en-NZ" sz="2800" dirty="0"/>
          </a:p>
          <a:p>
            <a:endParaRPr lang="en-NZ" sz="2800" dirty="0"/>
          </a:p>
          <a:p>
            <a:endParaRPr lang="en-NZ" sz="2800" dirty="0"/>
          </a:p>
          <a:p>
            <a:endParaRPr lang="en-NZ" sz="2800" dirty="0"/>
          </a:p>
          <a:p>
            <a:endParaRPr lang="en-NZ" sz="2800" dirty="0"/>
          </a:p>
          <a:p>
            <a:endParaRPr lang="en-NZ" sz="2800" dirty="0"/>
          </a:p>
          <a:p>
            <a:endParaRPr lang="en-NZ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699792" y="908720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8" y="544522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NZ" sz="2400" dirty="0"/>
          </a:p>
          <a:p>
            <a:pPr algn="ctr"/>
            <a:endParaRPr lang="en-NZ" sz="2000" dirty="0"/>
          </a:p>
          <a:p>
            <a:pPr algn="ctr"/>
            <a:r>
              <a:rPr lang="en-NZ" sz="2000" b="1" u="sng" dirty="0">
                <a:solidFill>
                  <a:srgbClr val="FF0000"/>
                </a:solidFill>
              </a:rPr>
              <a:t>BE AWARE</a:t>
            </a:r>
            <a:r>
              <a:rPr lang="en-NZ" sz="2000" b="1" dirty="0">
                <a:solidFill>
                  <a:srgbClr val="FF0000"/>
                </a:solidFill>
              </a:rPr>
              <a:t> </a:t>
            </a:r>
            <a:r>
              <a:rPr lang="en-NZ" sz="2000" dirty="0">
                <a:solidFill>
                  <a:srgbClr val="FF0000"/>
                </a:solidFill>
              </a:rPr>
              <a:t>-</a:t>
            </a:r>
            <a:r>
              <a:rPr lang="en-NZ" sz="2000" b="1" dirty="0"/>
              <a:t>TOOTHPASTE</a:t>
            </a:r>
            <a:r>
              <a:rPr lang="en-NZ" sz="2000" dirty="0"/>
              <a:t> </a:t>
            </a:r>
            <a:r>
              <a:rPr lang="en-NZ" sz="2000" b="1" dirty="0"/>
              <a:t>WARNINGS</a:t>
            </a:r>
            <a:r>
              <a:rPr lang="en-NZ" sz="2000" dirty="0"/>
              <a:t> IN </a:t>
            </a:r>
            <a:r>
              <a:rPr lang="en-NZ" sz="2000" b="1" dirty="0"/>
              <a:t>NZ</a:t>
            </a:r>
            <a:r>
              <a:rPr lang="en-NZ" sz="2000" dirty="0"/>
              <a:t> ARE </a:t>
            </a:r>
            <a:r>
              <a:rPr lang="en-NZ" sz="2000" b="1" u="sng" dirty="0">
                <a:solidFill>
                  <a:srgbClr val="FF0000"/>
                </a:solidFill>
              </a:rPr>
              <a:t>NOT</a:t>
            </a:r>
            <a:r>
              <a:rPr lang="en-NZ" sz="2000" dirty="0">
                <a:solidFill>
                  <a:srgbClr val="FF0000"/>
                </a:solidFill>
              </a:rPr>
              <a:t> </a:t>
            </a:r>
            <a:r>
              <a:rPr lang="en-NZ" sz="2000" b="1" dirty="0">
                <a:solidFill>
                  <a:srgbClr val="FF0000"/>
                </a:solidFill>
              </a:rPr>
              <a:t>COMPULSORY,</a:t>
            </a:r>
            <a:r>
              <a:rPr lang="en-NZ" sz="2000" dirty="0">
                <a:solidFill>
                  <a:srgbClr val="FF0000"/>
                </a:solidFill>
              </a:rPr>
              <a:t> </a:t>
            </a:r>
            <a:r>
              <a:rPr lang="en-NZ" sz="2000" b="1" dirty="0"/>
              <a:t>AS IN USA. </a:t>
            </a:r>
          </a:p>
        </p:txBody>
      </p:sp>
    </p:spTree>
  </p:cSld>
  <p:clrMapOvr>
    <a:masterClrMapping/>
  </p:clrMapOvr>
  <p:transition spd="slow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Pictures\Fluoride Tpaste War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26487" cy="4733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7129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/>
              <a:t>READ A SAMPLE  OF </a:t>
            </a:r>
            <a:r>
              <a:rPr lang="en-NZ" sz="2400" b="1" dirty="0">
                <a:solidFill>
                  <a:srgbClr val="FF0000"/>
                </a:solidFill>
              </a:rPr>
              <a:t>FLUORIDE</a:t>
            </a:r>
            <a:r>
              <a:rPr lang="en-NZ" sz="2400" b="1" dirty="0"/>
              <a:t> </a:t>
            </a:r>
            <a:r>
              <a:rPr lang="en-NZ" sz="2400" b="1" u="sng" dirty="0">
                <a:solidFill>
                  <a:srgbClr val="FF0000"/>
                </a:solidFill>
              </a:rPr>
              <a:t>WARNINGS</a:t>
            </a:r>
            <a:r>
              <a:rPr lang="en-NZ" sz="2400" b="1" dirty="0"/>
              <a:t> ON TUBES OF </a:t>
            </a:r>
            <a:r>
              <a:rPr lang="en-NZ" sz="2400" b="1" u="sng" dirty="0"/>
              <a:t>U.S.A.</a:t>
            </a:r>
          </a:p>
          <a:p>
            <a:pPr algn="ctr"/>
            <a:r>
              <a:rPr lang="en-NZ" sz="2400" b="1" dirty="0">
                <a:solidFill>
                  <a:srgbClr val="FF0000"/>
                </a:solidFill>
              </a:rPr>
              <a:t>‘FLUORIDE’ </a:t>
            </a:r>
            <a:r>
              <a:rPr lang="en-NZ" sz="2400" b="1" dirty="0"/>
              <a:t>TOOTHPASTE</a:t>
            </a:r>
            <a:r>
              <a:rPr lang="en-NZ" sz="2400" dirty="0"/>
              <a:t>. </a:t>
            </a:r>
            <a:r>
              <a:rPr lang="en-NZ" sz="2400" b="1" dirty="0">
                <a:solidFill>
                  <a:srgbClr val="FF0000"/>
                </a:solidFill>
              </a:rPr>
              <a:t>LOOK AT </a:t>
            </a:r>
            <a:r>
              <a:rPr lang="en-NZ" sz="2400" dirty="0">
                <a:solidFill>
                  <a:srgbClr val="FF0000"/>
                </a:solidFill>
              </a:rPr>
              <a:t>THE </a:t>
            </a:r>
            <a:r>
              <a:rPr lang="en-NZ" sz="2400" b="1" dirty="0">
                <a:solidFill>
                  <a:srgbClr val="FF0000"/>
                </a:solidFill>
              </a:rPr>
              <a:t>PER CENTAGE %.</a:t>
            </a:r>
          </a:p>
          <a:p>
            <a:pPr algn="ctr"/>
            <a:r>
              <a:rPr lang="en-NZ" sz="2400" b="1" dirty="0">
                <a:solidFill>
                  <a:srgbClr val="FF0000"/>
                </a:solidFill>
              </a:rPr>
              <a:t>BUT i</a:t>
            </a:r>
            <a:r>
              <a:rPr lang="en-NZ" sz="2400" b="1" u="sng" dirty="0">
                <a:solidFill>
                  <a:srgbClr val="FF0000"/>
                </a:solidFill>
              </a:rPr>
              <a:t>n NZ</a:t>
            </a:r>
            <a:r>
              <a:rPr lang="en-NZ" sz="2400" b="1" dirty="0">
                <a:solidFill>
                  <a:srgbClr val="FF0000"/>
                </a:solidFill>
              </a:rPr>
              <a:t> -‘Colgate Total’ = 0.32% and ‘</a:t>
            </a:r>
            <a:r>
              <a:rPr lang="en-NZ" sz="2400" b="1" dirty="0" err="1">
                <a:solidFill>
                  <a:srgbClr val="FF0000"/>
                </a:solidFill>
              </a:rPr>
              <a:t>MacLeans</a:t>
            </a:r>
            <a:r>
              <a:rPr lang="en-NZ" sz="2400" b="1" dirty="0">
                <a:solidFill>
                  <a:srgbClr val="FF0000"/>
                </a:solidFill>
              </a:rPr>
              <a:t>’ = 0.35%.  WHY?</a:t>
            </a:r>
            <a:endParaRPr lang="en-NZ" sz="2400" b="1" dirty="0"/>
          </a:p>
          <a:p>
            <a:pPr lvl="0" algn="ctr"/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(Sodium Fluoride </a:t>
            </a:r>
            <a:r>
              <a:rPr lang="en-US" sz="2400" b="1" u="sng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has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U.N. Number 1690 -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toxic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NZ" sz="2000" dirty="0"/>
              <a:t>‘CONTACT </a:t>
            </a:r>
            <a:r>
              <a:rPr lang="en-NZ" sz="2000" dirty="0">
                <a:solidFill>
                  <a:srgbClr val="FF0000"/>
                </a:solidFill>
              </a:rPr>
              <a:t>A POISON CENTRE </a:t>
            </a:r>
            <a:r>
              <a:rPr lang="en-NZ" sz="2000" dirty="0"/>
              <a:t>RIGHT AWAY’ </a:t>
            </a:r>
            <a:r>
              <a:rPr lang="en-NZ" sz="2000" b="1" dirty="0">
                <a:solidFill>
                  <a:srgbClr val="FF0000"/>
                </a:solidFill>
              </a:rPr>
              <a:t>SHOULD</a:t>
            </a:r>
            <a:r>
              <a:rPr lang="en-NZ" sz="2000" dirty="0"/>
              <a:t> BE TELLING US SOMETHING!</a:t>
            </a:r>
          </a:p>
        </p:txBody>
      </p:sp>
    </p:spTree>
  </p:cSld>
  <p:clrMapOvr>
    <a:masterClrMapping/>
  </p:clrMapOvr>
  <p:transition spd="slow"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OUR  </a:t>
            </a:r>
            <a:r>
              <a:rPr lang="en-NZ" sz="2800" b="1" dirty="0">
                <a:solidFill>
                  <a:srgbClr val="FF0000"/>
                </a:solidFill>
              </a:rPr>
              <a:t>HEALTH SERVICES </a:t>
            </a:r>
            <a:r>
              <a:rPr lang="en-NZ" sz="2800" b="1" dirty="0"/>
              <a:t>ARE </a:t>
            </a:r>
            <a:r>
              <a:rPr lang="en-NZ" sz="2800" b="1" u="sng" dirty="0">
                <a:solidFill>
                  <a:srgbClr val="FF0000"/>
                </a:solidFill>
              </a:rPr>
              <a:t>NOT</a:t>
            </a:r>
            <a:r>
              <a:rPr lang="en-NZ" sz="2800" b="1" dirty="0">
                <a:solidFill>
                  <a:srgbClr val="FF0000"/>
                </a:solidFill>
              </a:rPr>
              <a:t> COPING </a:t>
            </a:r>
            <a:r>
              <a:rPr lang="en-NZ" sz="2800" b="1" dirty="0"/>
              <a:t>WELL AND THE </a:t>
            </a:r>
            <a:r>
              <a:rPr lang="en-NZ" sz="2800" b="1" dirty="0">
                <a:solidFill>
                  <a:srgbClr val="FF0000"/>
                </a:solidFill>
              </a:rPr>
              <a:t>COSTS</a:t>
            </a:r>
            <a:r>
              <a:rPr lang="en-NZ" sz="2800" b="1" dirty="0"/>
              <a:t> </a:t>
            </a:r>
            <a:r>
              <a:rPr lang="en-NZ" sz="2800" b="1" u="sng" dirty="0"/>
              <a:t>ARE</a:t>
            </a:r>
            <a:r>
              <a:rPr lang="en-NZ" sz="2800" b="1" dirty="0"/>
              <a:t> SOARING</a:t>
            </a:r>
            <a:r>
              <a:rPr lang="en-NZ" b="1" dirty="0"/>
              <a:t>.</a:t>
            </a:r>
          </a:p>
          <a:p>
            <a:pPr algn="ctr"/>
            <a:endParaRPr lang="en-NZ" dirty="0"/>
          </a:p>
          <a:p>
            <a:r>
              <a:rPr lang="en-NZ" dirty="0"/>
              <a:t>AS TIME GOES BY </a:t>
            </a:r>
            <a:r>
              <a:rPr lang="en-NZ" b="1" dirty="0"/>
              <a:t>MORE OF US  </a:t>
            </a:r>
            <a:r>
              <a:rPr lang="en-NZ" dirty="0"/>
              <a:t>ARE </a:t>
            </a:r>
            <a:r>
              <a:rPr lang="en-NZ" b="1" dirty="0"/>
              <a:t>SUFFERING</a:t>
            </a:r>
            <a:r>
              <a:rPr lang="en-NZ" dirty="0"/>
              <a:t> FROM </a:t>
            </a:r>
            <a:r>
              <a:rPr lang="en-NZ" b="1" dirty="0">
                <a:solidFill>
                  <a:srgbClr val="FF0000"/>
                </a:solidFill>
              </a:rPr>
              <a:t>THYROID</a:t>
            </a:r>
            <a:r>
              <a:rPr lang="en-NZ" dirty="0"/>
              <a:t> PROBLEMS, </a:t>
            </a:r>
            <a:r>
              <a:rPr lang="en-NZ" b="1" dirty="0">
                <a:solidFill>
                  <a:srgbClr val="FF0000"/>
                </a:solidFill>
              </a:rPr>
              <a:t>BRAIN </a:t>
            </a:r>
            <a:r>
              <a:rPr lang="en-NZ" dirty="0"/>
              <a:t>PROBLEMS, </a:t>
            </a:r>
            <a:r>
              <a:rPr lang="en-NZ" b="1" dirty="0">
                <a:solidFill>
                  <a:srgbClr val="FF0000"/>
                </a:solidFill>
              </a:rPr>
              <a:t>BONE</a:t>
            </a:r>
            <a:r>
              <a:rPr lang="en-NZ" dirty="0"/>
              <a:t> AND </a:t>
            </a:r>
            <a:r>
              <a:rPr lang="en-NZ" b="1" dirty="0">
                <a:solidFill>
                  <a:srgbClr val="FF0000"/>
                </a:solidFill>
              </a:rPr>
              <a:t>JOINT</a:t>
            </a:r>
            <a:r>
              <a:rPr lang="en-NZ" dirty="0"/>
              <a:t> PROBLEMS, AND MORE </a:t>
            </a:r>
            <a:r>
              <a:rPr lang="en-NZ" b="1" dirty="0">
                <a:solidFill>
                  <a:srgbClr val="FF0000"/>
                </a:solidFill>
              </a:rPr>
              <a:t>CANCERS</a:t>
            </a:r>
            <a:r>
              <a:rPr lang="en-NZ" dirty="0"/>
              <a:t>, JUST NAMING SOME.</a:t>
            </a:r>
          </a:p>
          <a:p>
            <a:pPr algn="ctr"/>
            <a:endParaRPr lang="en-NZ" dirty="0"/>
          </a:p>
          <a:p>
            <a:pPr algn="ctr"/>
            <a:r>
              <a:rPr lang="en-NZ" b="1" dirty="0"/>
              <a:t>THE</a:t>
            </a:r>
            <a:r>
              <a:rPr lang="en-NZ" dirty="0"/>
              <a:t> </a:t>
            </a:r>
            <a:r>
              <a:rPr lang="en-NZ" b="1" dirty="0"/>
              <a:t>HAZARDOUS</a:t>
            </a:r>
            <a:r>
              <a:rPr lang="en-NZ" dirty="0"/>
              <a:t> </a:t>
            </a:r>
            <a:r>
              <a:rPr lang="en-NZ" b="1" dirty="0"/>
              <a:t>EFFECTS OF </a:t>
            </a:r>
            <a:r>
              <a:rPr lang="en-NZ" b="1" dirty="0">
                <a:solidFill>
                  <a:srgbClr val="FF0000"/>
                </a:solidFill>
              </a:rPr>
              <a:t>FLUORIDE </a:t>
            </a:r>
            <a:r>
              <a:rPr lang="en-NZ" b="1" dirty="0"/>
              <a:t>ARE RELATED </a:t>
            </a:r>
            <a:r>
              <a:rPr lang="en-NZ" b="1" u="sng" dirty="0"/>
              <a:t>DIRECTLY</a:t>
            </a:r>
            <a:r>
              <a:rPr lang="en-NZ" b="1" dirty="0"/>
              <a:t> TO THESE           SERIOUS PROBLEMS.</a:t>
            </a:r>
          </a:p>
          <a:p>
            <a:pPr algn="ctr"/>
            <a:endParaRPr lang="en-NZ" b="1" dirty="0"/>
          </a:p>
          <a:p>
            <a:pPr algn="ctr"/>
            <a:r>
              <a:rPr lang="en-NZ" b="1" i="1" dirty="0"/>
              <a:t>(ANOTHER </a:t>
            </a:r>
            <a:r>
              <a:rPr lang="en-NZ" b="1" i="1" u="sng" dirty="0">
                <a:solidFill>
                  <a:srgbClr val="FF0000"/>
                </a:solidFill>
              </a:rPr>
              <a:t>FLUORIDATED</a:t>
            </a:r>
            <a:r>
              <a:rPr lang="en-NZ" b="1" i="1" dirty="0"/>
              <a:t> COUNTRY IS </a:t>
            </a:r>
            <a:r>
              <a:rPr lang="en-NZ" b="1" i="1" u="sng" dirty="0">
                <a:solidFill>
                  <a:srgbClr val="FF0000"/>
                </a:solidFill>
              </a:rPr>
              <a:t>ALSO</a:t>
            </a:r>
            <a:r>
              <a:rPr lang="en-NZ" b="1" i="1" dirty="0"/>
              <a:t> SUFFERING THE </a:t>
            </a:r>
            <a:r>
              <a:rPr lang="en-NZ" b="1" i="1" u="sng" dirty="0">
                <a:solidFill>
                  <a:srgbClr val="FF0000"/>
                </a:solidFill>
              </a:rPr>
              <a:t>SAME</a:t>
            </a:r>
            <a:r>
              <a:rPr lang="en-NZ" b="1" i="1" dirty="0"/>
              <a:t> HEALTH PROBLEMS)</a:t>
            </a:r>
          </a:p>
          <a:p>
            <a:pPr algn="ctr"/>
            <a:endParaRPr lang="en-NZ" b="1" dirty="0"/>
          </a:p>
          <a:p>
            <a:pPr algn="ctr"/>
            <a:r>
              <a:rPr lang="en-NZ" b="1" dirty="0"/>
              <a:t>NEW RESEARCH HAS NOW FOUND THE </a:t>
            </a:r>
            <a:r>
              <a:rPr lang="en-NZ" b="1" u="sng" dirty="0"/>
              <a:t>REAL</a:t>
            </a:r>
            <a:r>
              <a:rPr lang="en-NZ" b="1" dirty="0"/>
              <a:t> REASON </a:t>
            </a:r>
            <a:r>
              <a:rPr lang="en-NZ" b="1" dirty="0">
                <a:solidFill>
                  <a:srgbClr val="FF0000"/>
                </a:solidFill>
              </a:rPr>
              <a:t>WHY</a:t>
            </a:r>
            <a:r>
              <a:rPr lang="en-NZ" b="1" dirty="0"/>
              <a:t> WE NEVER KNEW AND    THE INFORMATION </a:t>
            </a:r>
            <a:r>
              <a:rPr lang="en-NZ" b="1" u="sng" dirty="0">
                <a:solidFill>
                  <a:srgbClr val="FF0000"/>
                </a:solidFill>
              </a:rPr>
              <a:t>WAS</a:t>
            </a:r>
            <a:r>
              <a:rPr lang="en-NZ" b="1" dirty="0"/>
              <a:t> AVAILABLE SOME YEARS AGO.</a:t>
            </a:r>
          </a:p>
          <a:p>
            <a:pPr algn="ctr"/>
            <a:endParaRPr lang="en-NZ" b="1" dirty="0"/>
          </a:p>
          <a:p>
            <a:pPr algn="ctr"/>
            <a:r>
              <a:rPr lang="en-NZ" sz="2000" b="1" dirty="0">
                <a:solidFill>
                  <a:srgbClr val="FF0000"/>
                </a:solidFill>
              </a:rPr>
              <a:t>IT WAS HIDDEN </a:t>
            </a:r>
            <a:r>
              <a:rPr lang="en-NZ" sz="2000" b="1" dirty="0"/>
              <a:t>FROM THE PUBLIC, BY </a:t>
            </a:r>
            <a:r>
              <a:rPr lang="en-NZ" sz="2000" b="1" dirty="0">
                <a:solidFill>
                  <a:srgbClr val="FF0000"/>
                </a:solidFill>
              </a:rPr>
              <a:t>CERTAIN </a:t>
            </a:r>
            <a:r>
              <a:rPr lang="en-NZ" sz="2000" b="1" dirty="0"/>
              <a:t>ORGANISATIONS </a:t>
            </a:r>
            <a:r>
              <a:rPr lang="en-NZ" sz="2000" b="1" u="sng" dirty="0"/>
              <a:t>AND</a:t>
            </a:r>
            <a:r>
              <a:rPr lang="en-NZ" sz="2000" b="1" dirty="0"/>
              <a:t> OFFICIALS.</a:t>
            </a:r>
          </a:p>
          <a:p>
            <a:pPr algn="ctr"/>
            <a:endParaRPr lang="en-NZ" b="1" dirty="0"/>
          </a:p>
          <a:p>
            <a:pPr algn="ctr"/>
            <a:r>
              <a:rPr lang="en-NZ" b="1" dirty="0"/>
              <a:t>THE INFORMATION REPORTS HAVE NOW BEEN REDISCOVERED AND NOW AVAILABLE.</a:t>
            </a:r>
          </a:p>
          <a:p>
            <a:pPr algn="ctr"/>
            <a:endParaRPr lang="en-NZ" b="1" dirty="0"/>
          </a:p>
          <a:p>
            <a:pPr algn="ctr"/>
            <a:r>
              <a:rPr lang="en-NZ" b="1" dirty="0">
                <a:solidFill>
                  <a:srgbClr val="FF0000"/>
                </a:solidFill>
              </a:rPr>
              <a:t>THEIR ACTIONS WERE/ARE MORALLY WRONG, IF NOT </a:t>
            </a:r>
            <a:r>
              <a:rPr lang="en-NZ" b="1" u="sng" dirty="0">
                <a:solidFill>
                  <a:srgbClr val="FF0000"/>
                </a:solidFill>
              </a:rPr>
              <a:t>CRIMINAL </a:t>
            </a:r>
            <a:r>
              <a:rPr lang="en-NZ" b="1" dirty="0">
                <a:solidFill>
                  <a:srgbClr val="FF0000"/>
                </a:solidFill>
              </a:rPr>
              <a:t>!</a:t>
            </a:r>
          </a:p>
          <a:p>
            <a:pPr algn="ctr"/>
            <a:endParaRPr lang="en-NZ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71600" y="4797152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-Point Star 4"/>
          <p:cNvSpPr/>
          <p:nvPr/>
        </p:nvSpPr>
        <p:spPr>
          <a:xfrm>
            <a:off x="251520" y="2636912"/>
            <a:ext cx="288032" cy="2880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323528" y="3068960"/>
            <a:ext cx="84969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ransition spd="slow"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568952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u="sng" dirty="0">
                <a:solidFill>
                  <a:srgbClr val="FF0000"/>
                </a:solidFill>
              </a:rPr>
              <a:t>ONE HIDDEN </a:t>
            </a:r>
            <a:r>
              <a:rPr lang="en-NZ" sz="2400" b="1" dirty="0"/>
              <a:t>ANNOUNCEMENT</a:t>
            </a:r>
            <a:r>
              <a:rPr lang="en-NZ" sz="2400" b="1" dirty="0">
                <a:solidFill>
                  <a:srgbClr val="FF0000"/>
                </a:solidFill>
              </a:rPr>
              <a:t> - </a:t>
            </a:r>
            <a:r>
              <a:rPr lang="en-NZ" sz="2400" b="1" u="sng" dirty="0">
                <a:solidFill>
                  <a:srgbClr val="FF0000"/>
                </a:solidFill>
              </a:rPr>
              <a:t>2006</a:t>
            </a:r>
          </a:p>
          <a:p>
            <a:pPr algn="ctr"/>
            <a:endParaRPr lang="en-NZ" sz="2000" b="1" dirty="0">
              <a:solidFill>
                <a:srgbClr val="FF0000"/>
              </a:solidFill>
            </a:endParaRPr>
          </a:p>
          <a:p>
            <a:pPr algn="ctr"/>
            <a:r>
              <a:rPr lang="en-NZ" sz="2400" b="1" dirty="0"/>
              <a:t>IN THE </a:t>
            </a:r>
            <a:r>
              <a:rPr lang="en-NZ" sz="2400" b="1" dirty="0">
                <a:solidFill>
                  <a:srgbClr val="FF0000"/>
                </a:solidFill>
              </a:rPr>
              <a:t>WORLD’S</a:t>
            </a:r>
            <a:r>
              <a:rPr lang="en-NZ" sz="2400" b="1" dirty="0"/>
              <a:t> </a:t>
            </a:r>
            <a:r>
              <a:rPr lang="en-NZ" sz="2400" b="1" u="sng" dirty="0"/>
              <a:t>TOP</a:t>
            </a:r>
            <a:r>
              <a:rPr lang="en-NZ" sz="2400" b="1" dirty="0"/>
              <a:t> PRESTIGOUS </a:t>
            </a:r>
            <a:r>
              <a:rPr lang="en-NZ" sz="2400" b="1" dirty="0">
                <a:solidFill>
                  <a:srgbClr val="FF0000"/>
                </a:solidFill>
              </a:rPr>
              <a:t>MEDICAL</a:t>
            </a:r>
            <a:r>
              <a:rPr lang="en-NZ" sz="2400" b="1" dirty="0"/>
              <a:t> JOURNAL </a:t>
            </a:r>
          </a:p>
          <a:p>
            <a:pPr algn="ctr"/>
            <a:r>
              <a:rPr lang="en-N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‘THE LANCET’</a:t>
            </a:r>
          </a:p>
          <a:p>
            <a:pPr algn="ctr"/>
            <a:endParaRPr lang="en-NZ" sz="2000" b="1" dirty="0"/>
          </a:p>
          <a:p>
            <a:pPr algn="ctr"/>
            <a:r>
              <a:rPr lang="en-NZ" sz="2000" b="1" dirty="0"/>
              <a:t>IT HAD BEEN </a:t>
            </a:r>
            <a:r>
              <a:rPr lang="en-NZ" sz="2000" b="1" u="sng" dirty="0"/>
              <a:t>FORMALLY ANNOUNCED </a:t>
            </a:r>
            <a:r>
              <a:rPr lang="en-NZ" sz="2000" b="1" dirty="0"/>
              <a:t>THAT</a:t>
            </a:r>
          </a:p>
          <a:p>
            <a:pPr algn="ctr"/>
            <a:endParaRPr lang="en-NZ" sz="2000" b="1" dirty="0"/>
          </a:p>
          <a:p>
            <a:pPr algn="ctr"/>
            <a:r>
              <a:rPr lang="en-NZ" sz="2400" b="1" dirty="0">
                <a:solidFill>
                  <a:srgbClr val="FF0000"/>
                </a:solidFill>
              </a:rPr>
              <a:t>FLUORIDE </a:t>
            </a:r>
            <a:r>
              <a:rPr lang="en-NZ" sz="2400" b="1" dirty="0"/>
              <a:t>HAD BEEN DECLARED A </a:t>
            </a:r>
            <a:r>
              <a:rPr lang="en-NZ" sz="2400" b="1" dirty="0">
                <a:solidFill>
                  <a:srgbClr val="FF0000"/>
                </a:solidFill>
              </a:rPr>
              <a:t> </a:t>
            </a:r>
            <a:r>
              <a:rPr lang="en-NZ" sz="2400" b="1" u="sng" dirty="0">
                <a:solidFill>
                  <a:srgbClr val="FF0000"/>
                </a:solidFill>
              </a:rPr>
              <a:t>NEUROTOXIN</a:t>
            </a:r>
            <a:r>
              <a:rPr lang="en-NZ" sz="2400" b="1" dirty="0">
                <a:solidFill>
                  <a:srgbClr val="FF0000"/>
                </a:solidFill>
              </a:rPr>
              <a:t>.                     </a:t>
            </a:r>
            <a:r>
              <a:rPr lang="en-NZ" sz="2000" b="1" dirty="0">
                <a:solidFill>
                  <a:srgbClr val="FF0000"/>
                </a:solidFill>
              </a:rPr>
              <a:t>(BRAIN DAMAGING)</a:t>
            </a:r>
          </a:p>
          <a:p>
            <a:pPr algn="ctr"/>
            <a:endParaRPr lang="en-NZ" sz="2400" b="1" dirty="0">
              <a:solidFill>
                <a:srgbClr val="FF0000"/>
              </a:solidFill>
            </a:endParaRPr>
          </a:p>
          <a:p>
            <a:pPr algn="ctr"/>
            <a:r>
              <a:rPr lang="en-NZ" sz="2400" b="1" dirty="0"/>
              <a:t>THE ‘REPORT’ GROUPS </a:t>
            </a:r>
            <a:r>
              <a:rPr lang="en-NZ" sz="2400" b="1" dirty="0">
                <a:solidFill>
                  <a:srgbClr val="FF0000"/>
                </a:solidFill>
              </a:rPr>
              <a:t>FLUORIDE</a:t>
            </a:r>
            <a:r>
              <a:rPr lang="en-NZ" sz="2400" b="1" dirty="0"/>
              <a:t> WITH OTHER </a:t>
            </a:r>
            <a:r>
              <a:rPr lang="en-NZ" sz="2400" b="1" dirty="0">
                <a:solidFill>
                  <a:srgbClr val="FF0000"/>
                </a:solidFill>
              </a:rPr>
              <a:t>NEUROTOXINS</a:t>
            </a:r>
            <a:r>
              <a:rPr lang="en-NZ" sz="2400" b="1" dirty="0"/>
              <a:t> </a:t>
            </a:r>
          </a:p>
          <a:p>
            <a:pPr algn="ctr"/>
            <a:r>
              <a:rPr lang="en-NZ" sz="2400" b="1" dirty="0"/>
              <a:t>SUCH AS </a:t>
            </a:r>
            <a:r>
              <a:rPr lang="en-NZ" sz="2400" b="1" u="sng" dirty="0">
                <a:solidFill>
                  <a:srgbClr val="FF0000"/>
                </a:solidFill>
              </a:rPr>
              <a:t>ARSENIC AND LEAD </a:t>
            </a:r>
            <a:r>
              <a:rPr lang="en-NZ" sz="2400" b="1" dirty="0"/>
              <a:t>. </a:t>
            </a:r>
          </a:p>
          <a:p>
            <a:pPr algn="ctr"/>
            <a:endParaRPr lang="en-NZ" sz="2400" b="1" dirty="0"/>
          </a:p>
          <a:p>
            <a:pPr algn="ctr"/>
            <a:r>
              <a:rPr lang="en-NZ" sz="2400" dirty="0"/>
              <a:t>(The detailed report can be read on-line)</a:t>
            </a:r>
            <a:endParaRPr lang="en-NZ" sz="2400" b="1" dirty="0"/>
          </a:p>
          <a:p>
            <a:pPr algn="ctr"/>
            <a:endParaRPr lang="en-N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476672"/>
            <a:ext cx="78488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ANOTHER</a:t>
            </a:r>
            <a:r>
              <a:rPr kumimoji="0" lang="en-NZ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REPORT: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sz="2800" dirty="0">
              <a:solidFill>
                <a:srgbClr val="3333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The report coincides with </a:t>
            </a:r>
            <a:r>
              <a:rPr kumimoji="0" lang="en-N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2013 findings by a </a:t>
            </a:r>
            <a:r>
              <a:rPr kumimoji="0" lang="en-NZ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Harvard University </a:t>
            </a:r>
            <a:r>
              <a:rPr kumimoji="0" lang="en-N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meta-analysis</a:t>
            </a:r>
            <a:r>
              <a:rPr kumimoji="0" lang="en-NZ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funded by the </a:t>
            </a:r>
            <a:r>
              <a:rPr kumimoji="0" lang="en-NZ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National Institutes of Health</a:t>
            </a:r>
            <a:r>
              <a:rPr kumimoji="0" lang="en-NZ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that concluded that children in areas with highly fluoridated water have </a:t>
            </a:r>
            <a:r>
              <a:rPr kumimoji="0" lang="en-NZ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kumimoji="0" lang="en-NZ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significantly</a:t>
            </a:r>
            <a:r>
              <a:rPr kumimoji="0" lang="en-NZ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NZ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lower</a:t>
            </a:r>
            <a:r>
              <a:rPr kumimoji="0" lang="en-NZ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” IQ scores</a:t>
            </a:r>
            <a:r>
              <a:rPr kumimoji="0" lang="en-NZ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than those who live in areas with low amounts of fluoride in their water supplies.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sz="2800" dirty="0">
              <a:solidFill>
                <a:srgbClr val="3333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There</a:t>
            </a:r>
            <a:r>
              <a:rPr kumimoji="0" lang="en-NZ" sz="28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are numerous other </a:t>
            </a:r>
            <a:r>
              <a:rPr kumimoji="0" lang="en-NZ" sz="2800" b="1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new</a:t>
            </a:r>
            <a:r>
              <a:rPr kumimoji="0" lang="en-NZ" sz="28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reports too.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sz="2800" baseline="0" dirty="0">
              <a:solidFill>
                <a:srgbClr val="3333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28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One report advises ‘diabetic’ people are particularly   ‘at risk’.</a:t>
            </a:r>
            <a:endParaRPr kumimoji="0" lang="en-N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https://cdn.primalhealthcrm.com/images/bb-5-im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93564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7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LATEST REPORT </a:t>
            </a:r>
            <a:r>
              <a:rPr lang="en-NZ" sz="2400" b="1" dirty="0"/>
              <a:t>ON AMERICAN’S  CURRENT</a:t>
            </a:r>
            <a:r>
              <a:rPr lang="en-NZ" sz="2400" dirty="0"/>
              <a:t>                                </a:t>
            </a:r>
            <a:r>
              <a:rPr lang="en-NZ" sz="2400" b="1" dirty="0">
                <a:solidFill>
                  <a:srgbClr val="FF0000"/>
                </a:solidFill>
              </a:rPr>
              <a:t>MENTAL HEALTH STATUS</a:t>
            </a:r>
            <a:r>
              <a:rPr lang="en-NZ" sz="2400" b="1" dirty="0"/>
              <a:t>      </a:t>
            </a:r>
            <a:r>
              <a:rPr lang="en-NZ" sz="2400" dirty="0"/>
              <a:t>(</a:t>
            </a:r>
            <a:r>
              <a:rPr lang="en-NZ" sz="2400" dirty="0">
                <a:solidFill>
                  <a:srgbClr val="FF0000"/>
                </a:solidFill>
              </a:rPr>
              <a:t>Dec. 2016</a:t>
            </a:r>
            <a:r>
              <a:rPr lang="en-NZ" sz="2400" dirty="0"/>
              <a:t>).        </a:t>
            </a:r>
            <a:r>
              <a:rPr lang="en-NZ" sz="1200" dirty="0"/>
              <a:t>(Source - Dr. Mecola.com)</a:t>
            </a:r>
          </a:p>
          <a:p>
            <a:pPr algn="ctr"/>
            <a:r>
              <a:rPr lang="en-NZ" dirty="0"/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1268760"/>
            <a:ext cx="80283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in 6 Americans Are Now on Psychiatric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Medication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NZ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ctl00_tr_imgStory" descr="antidepressant side eff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255838" cy="15017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3561252"/>
            <a:ext cx="8472448" cy="1697860"/>
          </a:xfrm>
          <a:prstGeom prst="rect">
            <a:avLst/>
          </a:prstGeom>
          <a:solidFill>
            <a:srgbClr val="F7F7F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Story at-a-glance  </a:t>
            </a:r>
            <a:endParaRPr kumimoji="0" lang="en-NZ" sz="12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 in 6 Americans are now on antidepressants or some other type of psychiatric drug,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and most appear to be taking them long-term </a:t>
            </a:r>
            <a:endParaRPr kumimoji="0" lang="en-NZ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Caucasians are twice as likely to use psychiatric drugs than African-Americans and Hispanics;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 in 4 seniors are taking at least one psychiatric drug; and nearly twice as many women use psychiatric drugs than men </a:t>
            </a:r>
            <a:endParaRPr kumimoji="0" lang="en-NZ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While psychiatric drug prescriptions have increased, mental health in the U.S. is declining.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Suicide rates are at a 30-year high and mental disorders are now 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second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most common cause of disability. </a:t>
            </a:r>
            <a:endParaRPr kumimoji="0" lang="en-N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5172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WILL</a:t>
            </a:r>
            <a:r>
              <a:rPr lang="en-NZ" dirty="0"/>
              <a:t> NEW ZEALAND FOLLOW SUIT? THE POSSIBILITY IS </a:t>
            </a:r>
            <a:r>
              <a:rPr lang="en-NZ" b="1" dirty="0"/>
              <a:t>VERY REAL </a:t>
            </a:r>
            <a:r>
              <a:rPr lang="en-NZ" dirty="0"/>
              <a:t>IF FLUORIDATION IS </a:t>
            </a:r>
            <a:r>
              <a:rPr lang="en-NZ" b="1" u="sng" dirty="0"/>
              <a:t>NOT</a:t>
            </a:r>
            <a:r>
              <a:rPr lang="en-NZ" dirty="0"/>
              <a:t> CEASED BUT </a:t>
            </a:r>
            <a:r>
              <a:rPr lang="en-NZ" b="1" dirty="0">
                <a:solidFill>
                  <a:srgbClr val="FF0000"/>
                </a:solidFill>
              </a:rPr>
              <a:t>FORCED</a:t>
            </a:r>
            <a:r>
              <a:rPr lang="en-NZ" dirty="0"/>
              <a:t> ON US ALL TOO.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9952" y="198884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Drug Corporations </a:t>
            </a:r>
            <a:r>
              <a:rPr lang="en-NZ" dirty="0"/>
              <a:t>are </a:t>
            </a:r>
            <a:r>
              <a:rPr lang="en-NZ" b="1" dirty="0"/>
              <a:t>smiling</a:t>
            </a:r>
            <a:r>
              <a:rPr lang="en-NZ" dirty="0"/>
              <a:t> in USA–</a:t>
            </a:r>
          </a:p>
          <a:p>
            <a:r>
              <a:rPr lang="en-NZ" dirty="0"/>
              <a:t>the biggest </a:t>
            </a:r>
            <a:r>
              <a:rPr lang="en-NZ" b="1" dirty="0">
                <a:solidFill>
                  <a:srgbClr val="FF0000"/>
                </a:solidFill>
              </a:rPr>
              <a:t>most fluoridated </a:t>
            </a:r>
            <a:r>
              <a:rPr lang="en-NZ" dirty="0"/>
              <a:t>country </a:t>
            </a:r>
          </a:p>
          <a:p>
            <a:pPr algn="ctr"/>
            <a:r>
              <a:rPr lang="en-NZ" dirty="0"/>
              <a:t>In the world.</a:t>
            </a:r>
          </a:p>
        </p:txBody>
      </p:sp>
    </p:spTree>
  </p:cSld>
  <p:clrMapOvr>
    <a:masterClrMapping/>
  </p:clrMapOvr>
  <p:transition spd="slow"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ZEALAND TV1 NEWS</a:t>
            </a:r>
          </a:p>
          <a:p>
            <a:pPr algn="ctr"/>
            <a:endParaRPr lang="en-N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NZ" dirty="0">
                <a:latin typeface="Arial" pitchFamily="34" charset="0"/>
                <a:cs typeface="Arial" pitchFamily="34" charset="0"/>
              </a:rPr>
              <a:t>23-01-2017</a:t>
            </a:r>
          </a:p>
          <a:p>
            <a:pPr algn="ctr"/>
            <a:endParaRPr lang="en-N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NZ" dirty="0">
                <a:latin typeface="Arial" pitchFamily="34" charset="0"/>
                <a:cs typeface="Arial" pitchFamily="34" charset="0"/>
              </a:rPr>
              <a:t>THE GOVERNMENT ESTIMATES THERE ARE </a:t>
            </a:r>
            <a:r>
              <a:rPr lang="en-NZ" b="1" dirty="0">
                <a:latin typeface="Arial" pitchFamily="34" charset="0"/>
                <a:cs typeface="Arial" pitchFamily="34" charset="0"/>
              </a:rPr>
              <a:t>60,000</a:t>
            </a:r>
            <a:r>
              <a:rPr lang="en-NZ" dirty="0">
                <a:latin typeface="Arial" pitchFamily="34" charset="0"/>
                <a:cs typeface="Arial" pitchFamily="34" charset="0"/>
              </a:rPr>
              <a:t> PEOPLE</a:t>
            </a:r>
          </a:p>
          <a:p>
            <a:pPr algn="ctr"/>
            <a:endParaRPr lang="en-N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NZ" dirty="0">
                <a:latin typeface="Arial" pitchFamily="34" charset="0"/>
                <a:cs typeface="Arial" pitchFamily="34" charset="0"/>
              </a:rPr>
              <a:t>IN </a:t>
            </a:r>
            <a:r>
              <a:rPr lang="en-NZ" b="1" dirty="0">
                <a:latin typeface="Arial" pitchFamily="34" charset="0"/>
                <a:cs typeface="Arial" pitchFamily="34" charset="0"/>
              </a:rPr>
              <a:t>NEW ZEALAND </a:t>
            </a:r>
            <a:r>
              <a:rPr lang="en-NZ" dirty="0">
                <a:latin typeface="Arial" pitchFamily="34" charset="0"/>
                <a:cs typeface="Arial" pitchFamily="34" charset="0"/>
              </a:rPr>
              <a:t>SUFFERING FROM </a:t>
            </a:r>
            <a:r>
              <a:rPr lang="en-N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DEMENTIA</a:t>
            </a:r>
            <a:r>
              <a:rPr lang="en-NZ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N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NZ" b="1" dirty="0">
                <a:latin typeface="Arial" pitchFamily="34" charset="0"/>
                <a:cs typeface="Arial" pitchFamily="34" charset="0"/>
              </a:rPr>
              <a:t>THEY ESTIMATE IT WILL </a:t>
            </a:r>
            <a:r>
              <a:rPr lang="en-N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TRIPLE</a:t>
            </a:r>
            <a:r>
              <a:rPr lang="en-NZ" b="1" dirty="0">
                <a:latin typeface="Arial" pitchFamily="34" charset="0"/>
                <a:cs typeface="Arial" pitchFamily="34" charset="0"/>
              </a:rPr>
              <a:t> BY 2030.</a:t>
            </a:r>
          </a:p>
          <a:p>
            <a:pPr algn="ctr"/>
            <a:endParaRPr lang="en-N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NZ" dirty="0">
                <a:latin typeface="Arial" pitchFamily="34" charset="0"/>
                <a:cs typeface="Arial" pitchFamily="34" charset="0"/>
              </a:rPr>
              <a:t>------------------------------------------------------</a:t>
            </a:r>
          </a:p>
          <a:p>
            <a:pPr algn="ctr"/>
            <a:r>
              <a:rPr lang="en-NZ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NZ" dirty="0">
                <a:latin typeface="Arial" pitchFamily="34" charset="0"/>
                <a:cs typeface="Arial" pitchFamily="34" charset="0"/>
              </a:rPr>
              <a:t>THE PROBLEM IS </a:t>
            </a:r>
            <a:r>
              <a:rPr lang="en-NZ" b="1" dirty="0">
                <a:latin typeface="Arial" pitchFamily="34" charset="0"/>
                <a:cs typeface="Arial" pitchFamily="34" charset="0"/>
              </a:rPr>
              <a:t>NOT</a:t>
            </a:r>
            <a:r>
              <a:rPr lang="en-NZ" dirty="0">
                <a:latin typeface="Arial" pitchFamily="34" charset="0"/>
                <a:cs typeface="Arial" pitchFamily="34" charset="0"/>
              </a:rPr>
              <a:t> HELPED BY THE INGESTION OF FLUORIDE ADDED TO ALL WATER.</a:t>
            </a:r>
          </a:p>
          <a:p>
            <a:pPr algn="ctr"/>
            <a:endParaRPr lang="en-N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NZ" dirty="0">
                <a:latin typeface="Arial" pitchFamily="34" charset="0"/>
                <a:cs typeface="Arial" pitchFamily="34" charset="0"/>
              </a:rPr>
              <a:t>THE COST OF COPING </a:t>
            </a:r>
            <a:r>
              <a:rPr lang="en-NZ" b="1" dirty="0">
                <a:latin typeface="Arial" pitchFamily="34" charset="0"/>
                <a:cs typeface="Arial" pitchFamily="34" charset="0"/>
              </a:rPr>
              <a:t>WILL</a:t>
            </a:r>
            <a:r>
              <a:rPr lang="en-NZ" dirty="0">
                <a:latin typeface="Arial" pitchFamily="34" charset="0"/>
                <a:cs typeface="Arial" pitchFamily="34" charset="0"/>
              </a:rPr>
              <a:t> ESCULATE WITH THE NUMBERS OF PEOPLE </a:t>
            </a:r>
            <a:r>
              <a:rPr lang="en-NZ" b="1" dirty="0">
                <a:latin typeface="Arial" pitchFamily="34" charset="0"/>
                <a:cs typeface="Arial" pitchFamily="34" charset="0"/>
              </a:rPr>
              <a:t>SUFFERING</a:t>
            </a:r>
            <a:r>
              <a:rPr lang="en-NZ" dirty="0">
                <a:latin typeface="Arial" pitchFamily="34" charset="0"/>
                <a:cs typeface="Arial" pitchFamily="34" charset="0"/>
              </a:rPr>
              <a:t>, FAMILIES </a:t>
            </a:r>
            <a:r>
              <a:rPr lang="en-NZ" b="1" dirty="0">
                <a:latin typeface="Arial" pitchFamily="34" charset="0"/>
                <a:cs typeface="Arial" pitchFamily="34" charset="0"/>
              </a:rPr>
              <a:t>STRESSING</a:t>
            </a:r>
            <a:r>
              <a:rPr lang="en-NZ" dirty="0">
                <a:latin typeface="Arial" pitchFamily="34" charset="0"/>
                <a:cs typeface="Arial" pitchFamily="34" charset="0"/>
              </a:rPr>
              <a:t>, AND </a:t>
            </a:r>
            <a:r>
              <a:rPr lang="en-NZ" b="1" dirty="0">
                <a:latin typeface="Arial" pitchFamily="34" charset="0"/>
                <a:cs typeface="Arial" pitchFamily="34" charset="0"/>
              </a:rPr>
              <a:t>OVERWORKED</a:t>
            </a:r>
            <a:r>
              <a:rPr lang="en-NZ" dirty="0">
                <a:latin typeface="Arial" pitchFamily="34" charset="0"/>
                <a:cs typeface="Arial" pitchFamily="34" charset="0"/>
              </a:rPr>
              <a:t> CARERS.</a:t>
            </a:r>
          </a:p>
          <a:p>
            <a:pPr algn="ctr"/>
            <a:endParaRPr lang="en-N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NZ" dirty="0">
                <a:latin typeface="Arial" pitchFamily="34" charset="0"/>
                <a:cs typeface="Arial" pitchFamily="34" charset="0"/>
              </a:rPr>
              <a:t>THIS IS </a:t>
            </a:r>
            <a:r>
              <a:rPr lang="en-NZ" b="1" dirty="0">
                <a:latin typeface="Arial" pitchFamily="34" charset="0"/>
                <a:cs typeface="Arial" pitchFamily="34" charset="0"/>
              </a:rPr>
              <a:t>NOT</a:t>
            </a:r>
            <a:r>
              <a:rPr lang="en-NZ" dirty="0">
                <a:latin typeface="Arial" pitchFamily="34" charset="0"/>
                <a:cs typeface="Arial" pitchFamily="34" charset="0"/>
              </a:rPr>
              <a:t> ACCEPTABLE.</a:t>
            </a:r>
          </a:p>
          <a:p>
            <a:pPr algn="ctr"/>
            <a:endParaRPr lang="en-NZ" dirty="0"/>
          </a:p>
        </p:txBody>
      </p:sp>
    </p:spTree>
  </p:cSld>
  <p:clrMapOvr>
    <a:masterClrMapping/>
  </p:clrMapOvr>
  <p:transition spd="slow">
    <p:wedg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5982"/>
            <a:ext cx="856895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World Health Organization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(WHO) reports Jan 2017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 around 47 million people around the world suffer from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dementia, and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7.7 million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 cases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emerge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every year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threat is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definitely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growing, and there have to be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reasons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it; nearly anyone might argue it has something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do with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environment.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---------------------------------------------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Another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valid reason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to remove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toxins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such as Fluoride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from our water supplies.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Those who still want Fluoride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could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still buy it in toothpaste and most technical people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agree,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any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benefit from Fluoride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best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from topical (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direct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 applications –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ingested.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Government’s money saved, could support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better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dental care for those most needy.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uride-quot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344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/>
              <a:t>THIS INFORMATION WAS ALSO AVAILABLE </a:t>
            </a:r>
            <a:r>
              <a:rPr lang="en-NZ" sz="2400" b="1" dirty="0">
                <a:solidFill>
                  <a:srgbClr val="FF0000"/>
                </a:solidFill>
              </a:rPr>
              <a:t>TEN YEARS </a:t>
            </a:r>
            <a:r>
              <a:rPr lang="en-NZ" sz="2400" b="1" dirty="0"/>
              <a:t>AGO 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FLUORIDE AND </a:t>
            </a:r>
            <a:r>
              <a:rPr lang="en-NZ" sz="2400" b="1" u="sng" dirty="0">
                <a:solidFill>
                  <a:srgbClr val="FF0000"/>
                </a:solidFill>
              </a:rPr>
              <a:t>CANCER</a:t>
            </a:r>
            <a:r>
              <a:rPr lang="en-NZ" sz="2400" b="1" dirty="0"/>
              <a:t>!</a:t>
            </a:r>
          </a:p>
        </p:txBody>
      </p:sp>
    </p:spTree>
  </p:cSld>
  <p:clrMapOvr>
    <a:masterClrMapping/>
  </p:clrMapOvr>
  <p:transition spd="slow"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Body is Acidic. Here is what you NEED to Do (The Real Truth Behind Cancer that You Will Never Hear From Your Doctor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3312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801253"/>
            <a:ext cx="8136904" cy="378565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Noble prize Winner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Dr. Otto H Warburg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, who discovered the real cause of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cancer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has found that the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root cause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of cancer is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oxygen deficiency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. Oxygen deficiency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leads to an </a:t>
            </a: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acidic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state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human body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. Dr. Warburg also found that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cancer cells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are anaerobic (do not </a:t>
            </a:r>
            <a:r>
              <a:rPr lang="en-US" sz="1600" dirty="0">
                <a:solidFill>
                  <a:srgbClr val="173821"/>
                </a:solidFill>
                <a:latin typeface="Lato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reathe oxygen) and </a:t>
            </a: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cannot survive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in the presence of high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 levels of oxygen, as found in an </a:t>
            </a: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alkaline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state.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173821"/>
              </a:solidFill>
              <a:latin typeface="La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173821"/>
                </a:solidFill>
                <a:latin typeface="Lato"/>
                <a:ea typeface="Times New Roman" pitchFamily="18" charset="0"/>
                <a:cs typeface="Arial" pitchFamily="34" charset="0"/>
              </a:rPr>
              <a:t> -------------------------------------------------------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173821"/>
              </a:solidFill>
              <a:latin typeface="Lato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By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enforcing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that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FLUORIDE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Hydrofluorosilic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Acid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be added to our NZ water supplies </a:t>
            </a:r>
            <a:r>
              <a:rPr kumimoji="0" lang="en-US" sz="2000" b="1" i="0" u="sng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increases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our exposure, </a:t>
            </a:r>
            <a:r>
              <a:rPr kumimoji="0" lang="en-US" sz="2000" b="1" i="0" u="sng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increases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your body’s </a:t>
            </a:r>
            <a:r>
              <a:rPr kumimoji="0" lang="en-US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acidic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state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your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family’s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risk of 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CANCER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173821"/>
                </a:solidFill>
                <a:effectLst/>
                <a:latin typeface="Lato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173821"/>
              </a:solidFill>
              <a:latin typeface="La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THEN, comes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danger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sugar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glucose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in our western diet, medically known to be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food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cancer!</a:t>
            </a:r>
          </a:p>
        </p:txBody>
      </p:sp>
      <p:pic>
        <p:nvPicPr>
          <p:cNvPr id="15362" name="Picture 2" descr="symbol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80728"/>
            <a:ext cx="1219200" cy="1219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ALSO:</a:t>
            </a: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930226"/>
          </a:xfrm>
        </p:spPr>
        <p:txBody>
          <a:bodyPr>
            <a:normAutofit/>
          </a:bodyPr>
          <a:lstStyle/>
          <a:p>
            <a:r>
              <a:rPr lang="en-NZ" dirty="0"/>
              <a:t>Our </a:t>
            </a:r>
            <a:r>
              <a:rPr lang="en-NZ" b="1" dirty="0"/>
              <a:t>Government</a:t>
            </a:r>
            <a:r>
              <a:rPr lang="en-NZ" dirty="0"/>
              <a:t> and Local council officials have </a:t>
            </a:r>
            <a:r>
              <a:rPr lang="en-NZ" u="sng" dirty="0"/>
              <a:t>really</a:t>
            </a:r>
            <a:r>
              <a:rPr lang="en-NZ" dirty="0"/>
              <a:t> </a:t>
            </a:r>
            <a:r>
              <a:rPr lang="en-NZ" dirty="0">
                <a:solidFill>
                  <a:srgbClr val="FF0000"/>
                </a:solidFill>
              </a:rPr>
              <a:t>failed</a:t>
            </a:r>
            <a:r>
              <a:rPr lang="en-NZ" dirty="0"/>
              <a:t> us.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NZ" dirty="0"/>
              <a:t>Govt officials have been </a:t>
            </a:r>
            <a:r>
              <a:rPr lang="en-NZ" b="1" dirty="0">
                <a:solidFill>
                  <a:srgbClr val="FF0000"/>
                </a:solidFill>
              </a:rPr>
              <a:t>manipulated</a:t>
            </a:r>
            <a:r>
              <a:rPr lang="en-NZ" dirty="0"/>
              <a:t> by overseas </a:t>
            </a:r>
            <a:r>
              <a:rPr lang="en-NZ" b="1" dirty="0"/>
              <a:t>big business </a:t>
            </a:r>
            <a:r>
              <a:rPr lang="en-NZ" dirty="0"/>
              <a:t>and now here in NZ.</a:t>
            </a:r>
          </a:p>
          <a:p>
            <a:pPr>
              <a:buNone/>
            </a:pPr>
            <a:endParaRPr lang="en-NZ" dirty="0"/>
          </a:p>
          <a:p>
            <a:r>
              <a:rPr lang="en-NZ" b="1" dirty="0"/>
              <a:t>Both</a:t>
            </a:r>
            <a:r>
              <a:rPr lang="en-NZ" dirty="0"/>
              <a:t> central and local government </a:t>
            </a:r>
            <a:r>
              <a:rPr lang="en-NZ" b="1" u="sng" dirty="0">
                <a:solidFill>
                  <a:srgbClr val="FF0000"/>
                </a:solidFill>
              </a:rPr>
              <a:t>did</a:t>
            </a:r>
            <a:r>
              <a:rPr lang="en-NZ" b="1" dirty="0">
                <a:solidFill>
                  <a:srgbClr val="FF0000"/>
                </a:solidFill>
              </a:rPr>
              <a:t> </a:t>
            </a:r>
            <a:r>
              <a:rPr lang="en-NZ" b="1" u="sng" dirty="0">
                <a:solidFill>
                  <a:srgbClr val="FF0000"/>
                </a:solidFill>
              </a:rPr>
              <a:t>not</a:t>
            </a:r>
            <a:r>
              <a:rPr lang="en-NZ" b="1" dirty="0">
                <a:solidFill>
                  <a:srgbClr val="FF0000"/>
                </a:solidFill>
              </a:rPr>
              <a:t>   </a:t>
            </a:r>
            <a:r>
              <a:rPr lang="en-NZ" dirty="0"/>
              <a:t>do any </a:t>
            </a:r>
            <a:r>
              <a:rPr lang="en-NZ" b="1" dirty="0">
                <a:solidFill>
                  <a:srgbClr val="FF0000"/>
                </a:solidFill>
              </a:rPr>
              <a:t>proper</a:t>
            </a:r>
            <a:r>
              <a:rPr lang="en-NZ" b="1" dirty="0"/>
              <a:t> research </a:t>
            </a:r>
            <a:r>
              <a:rPr lang="en-NZ" dirty="0"/>
              <a:t>on this matter.</a:t>
            </a:r>
          </a:p>
          <a:p>
            <a:pPr>
              <a:buNone/>
            </a:pPr>
            <a:endParaRPr lang="en-NZ" dirty="0"/>
          </a:p>
          <a:p>
            <a:r>
              <a:rPr lang="en-NZ" b="1" dirty="0"/>
              <a:t>Govt</a:t>
            </a:r>
            <a:r>
              <a:rPr lang="en-NZ" dirty="0"/>
              <a:t> is </a:t>
            </a:r>
            <a:r>
              <a:rPr lang="en-NZ" b="1" u="sng" dirty="0">
                <a:solidFill>
                  <a:srgbClr val="FF0000"/>
                </a:solidFill>
              </a:rPr>
              <a:t>planning</a:t>
            </a:r>
            <a:r>
              <a:rPr lang="en-NZ" dirty="0">
                <a:solidFill>
                  <a:srgbClr val="FF0000"/>
                </a:solidFill>
              </a:rPr>
              <a:t> to </a:t>
            </a:r>
            <a:r>
              <a:rPr lang="en-NZ" b="1" dirty="0">
                <a:solidFill>
                  <a:srgbClr val="FF0000"/>
                </a:solidFill>
              </a:rPr>
              <a:t>continue</a:t>
            </a:r>
            <a:r>
              <a:rPr lang="en-NZ" dirty="0"/>
              <a:t> in </a:t>
            </a:r>
            <a:r>
              <a:rPr lang="en-NZ" b="1" dirty="0"/>
              <a:t>destroying</a:t>
            </a:r>
            <a:r>
              <a:rPr lang="en-NZ" dirty="0"/>
              <a:t> </a:t>
            </a:r>
            <a:r>
              <a:rPr lang="en-NZ" b="1" u="sng" dirty="0"/>
              <a:t>ALL</a:t>
            </a:r>
            <a:r>
              <a:rPr lang="en-NZ" dirty="0"/>
              <a:t> </a:t>
            </a:r>
            <a:r>
              <a:rPr lang="en-NZ" b="1" dirty="0"/>
              <a:t>our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health</a:t>
            </a:r>
            <a:r>
              <a:rPr lang="en-NZ" dirty="0"/>
              <a:t> </a:t>
            </a:r>
            <a:r>
              <a:rPr lang="en-NZ" dirty="0">
                <a:solidFill>
                  <a:srgbClr val="FF0000"/>
                </a:solidFill>
              </a:rPr>
              <a:t>and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lives</a:t>
            </a:r>
            <a:r>
              <a:rPr lang="en-NZ" dirty="0"/>
              <a:t> through their </a:t>
            </a:r>
            <a:r>
              <a:rPr lang="en-NZ" b="1" dirty="0">
                <a:solidFill>
                  <a:srgbClr val="FF0000"/>
                </a:solidFill>
              </a:rPr>
              <a:t>ignorance</a:t>
            </a:r>
            <a:r>
              <a:rPr lang="en-NZ" b="1" dirty="0"/>
              <a:t>.</a:t>
            </a:r>
          </a:p>
        </p:txBody>
      </p:sp>
    </p:spTree>
  </p:cSld>
  <p:clrMapOvr>
    <a:masterClrMapping/>
  </p:clrMapOvr>
  <p:transition spd="slow"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2800" dirty="0"/>
          </a:p>
          <a:p>
            <a:pPr algn="ctr"/>
            <a:r>
              <a:rPr lang="en-NZ" sz="2800" dirty="0"/>
              <a:t>ANOTHER </a:t>
            </a:r>
            <a:r>
              <a:rPr lang="en-NZ" sz="2800" b="1" u="sng" dirty="0">
                <a:solidFill>
                  <a:srgbClr val="FF0000"/>
                </a:solidFill>
              </a:rPr>
              <a:t>SERIOUS</a:t>
            </a:r>
            <a:r>
              <a:rPr lang="en-NZ" sz="2800" dirty="0"/>
              <a:t> QUESTION!</a:t>
            </a:r>
          </a:p>
          <a:p>
            <a:pPr algn="ctr"/>
            <a:endParaRPr lang="en-NZ" sz="2800" dirty="0"/>
          </a:p>
          <a:p>
            <a:pPr algn="ctr"/>
            <a:r>
              <a:rPr lang="en-NZ" sz="2400" dirty="0"/>
              <a:t>THE NUMBER OF PEOPLE </a:t>
            </a:r>
            <a:r>
              <a:rPr lang="en-NZ" sz="2400" b="1" dirty="0"/>
              <a:t>SUFFERING</a:t>
            </a:r>
            <a:r>
              <a:rPr lang="en-NZ" sz="2400" dirty="0"/>
              <a:t> OR </a:t>
            </a:r>
            <a:r>
              <a:rPr lang="en-NZ" sz="2400" b="1" dirty="0"/>
              <a:t>DYING</a:t>
            </a:r>
            <a:r>
              <a:rPr lang="en-NZ" sz="2400" dirty="0"/>
              <a:t> FROM </a:t>
            </a:r>
            <a:r>
              <a:rPr lang="en-NZ" sz="2400" b="1" dirty="0">
                <a:solidFill>
                  <a:srgbClr val="FF0000"/>
                </a:solidFill>
              </a:rPr>
              <a:t>CANCER</a:t>
            </a:r>
            <a:r>
              <a:rPr lang="en-NZ" sz="2400" dirty="0"/>
              <a:t> IS </a:t>
            </a:r>
            <a:r>
              <a:rPr lang="en-NZ" sz="2400" b="1" dirty="0">
                <a:solidFill>
                  <a:srgbClr val="FF0000"/>
                </a:solidFill>
              </a:rPr>
              <a:t>INCREASING</a:t>
            </a:r>
            <a:r>
              <a:rPr lang="en-NZ" sz="24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NZ" sz="2400" dirty="0"/>
              <a:t>THERE ARE A RANGE OF POSSIBLE CAUSES, </a:t>
            </a:r>
            <a:r>
              <a:rPr lang="en-NZ" sz="2400" b="1" dirty="0"/>
              <a:t>BUT</a:t>
            </a:r>
            <a:r>
              <a:rPr lang="en-NZ" sz="2400" dirty="0"/>
              <a:t>.......</a:t>
            </a:r>
          </a:p>
          <a:p>
            <a:pPr algn="ctr"/>
            <a:endParaRPr lang="en-NZ" sz="2400" dirty="0"/>
          </a:p>
          <a:p>
            <a:pPr algn="ctr"/>
            <a:r>
              <a:rPr lang="en-NZ" sz="2400" dirty="0"/>
              <a:t>IF </a:t>
            </a:r>
            <a:r>
              <a:rPr lang="en-NZ" sz="2400" u="sng" dirty="0"/>
              <a:t>YOU</a:t>
            </a:r>
            <a:r>
              <a:rPr lang="en-NZ" sz="2400" dirty="0"/>
              <a:t> OR </a:t>
            </a:r>
            <a:r>
              <a:rPr lang="en-NZ" sz="2400" b="1" dirty="0"/>
              <a:t>ANYONE</a:t>
            </a:r>
            <a:r>
              <a:rPr lang="en-NZ" sz="2400" dirty="0"/>
              <a:t> GETS, HAS, OR HAD </a:t>
            </a:r>
            <a:r>
              <a:rPr lang="en-NZ" sz="2400" b="1" dirty="0">
                <a:solidFill>
                  <a:srgbClr val="FF0000"/>
                </a:solidFill>
              </a:rPr>
              <a:t>CANCER</a:t>
            </a:r>
            <a:r>
              <a:rPr lang="en-NZ" sz="2400" dirty="0"/>
              <a:t>, HOW CAN THEY BE EXPECTED TO </a:t>
            </a:r>
            <a:r>
              <a:rPr lang="en-NZ" sz="2400" b="1" dirty="0"/>
              <a:t>RECOVER</a:t>
            </a:r>
            <a:r>
              <a:rPr lang="en-NZ" sz="2400" dirty="0"/>
              <a:t> WHEN SOME </a:t>
            </a:r>
            <a:r>
              <a:rPr lang="en-NZ" sz="2400" b="1" dirty="0"/>
              <a:t>‘PUPPETS’ </a:t>
            </a:r>
            <a:r>
              <a:rPr lang="en-NZ" sz="2400" dirty="0"/>
              <a:t>ARE </a:t>
            </a:r>
            <a:r>
              <a:rPr lang="en-NZ" sz="2400" b="1" dirty="0"/>
              <a:t>STILL PUTTING </a:t>
            </a:r>
            <a:r>
              <a:rPr lang="en-NZ" sz="2400" dirty="0">
                <a:solidFill>
                  <a:srgbClr val="FF0000"/>
                </a:solidFill>
              </a:rPr>
              <a:t>‘CANCER PROMOTING’ </a:t>
            </a:r>
            <a:r>
              <a:rPr lang="en-NZ" sz="2400" b="1" dirty="0">
                <a:solidFill>
                  <a:srgbClr val="FF0000"/>
                </a:solidFill>
              </a:rPr>
              <a:t>FLUORIDE</a:t>
            </a:r>
            <a:r>
              <a:rPr lang="en-NZ" sz="2400" dirty="0"/>
              <a:t> INTO THE WATER SUPPLY?</a:t>
            </a:r>
          </a:p>
          <a:p>
            <a:pPr algn="ctr"/>
            <a:r>
              <a:rPr lang="en-NZ" sz="2400" dirty="0"/>
              <a:t>(Particularly if </a:t>
            </a:r>
            <a:r>
              <a:rPr lang="en-NZ" sz="2400" b="1" dirty="0"/>
              <a:t>chemotherapy</a:t>
            </a:r>
            <a:r>
              <a:rPr lang="en-NZ" sz="2400" dirty="0"/>
              <a:t> was in their </a:t>
            </a:r>
            <a:r>
              <a:rPr lang="en-NZ" sz="2400" b="1" dirty="0"/>
              <a:t>treatment.</a:t>
            </a:r>
            <a:r>
              <a:rPr lang="en-NZ" sz="2400" dirty="0"/>
              <a:t>) </a:t>
            </a:r>
          </a:p>
          <a:p>
            <a:pPr algn="ctr"/>
            <a:r>
              <a:rPr lang="en-NZ" sz="2400" u="sng" dirty="0"/>
              <a:t>WHO</a:t>
            </a:r>
            <a:r>
              <a:rPr lang="en-NZ" sz="2400" dirty="0"/>
              <a:t> </a:t>
            </a:r>
            <a:r>
              <a:rPr lang="en-NZ" sz="2400" b="1" dirty="0"/>
              <a:t>WILL</a:t>
            </a:r>
            <a:r>
              <a:rPr lang="en-NZ" sz="2400" dirty="0"/>
              <a:t> CARRY THE </a:t>
            </a:r>
            <a:r>
              <a:rPr lang="en-NZ" sz="2400" u="sng" dirty="0"/>
              <a:t>GUILT</a:t>
            </a:r>
            <a:r>
              <a:rPr lang="en-NZ" sz="2400" dirty="0"/>
              <a:t> IN THE FUTURE?</a:t>
            </a:r>
          </a:p>
          <a:p>
            <a:pPr algn="ctr"/>
            <a:endParaRPr lang="en-NZ" sz="2400" dirty="0"/>
          </a:p>
          <a:p>
            <a:pPr algn="ctr"/>
            <a:r>
              <a:rPr lang="en-NZ" sz="2400" b="1" u="sng" dirty="0">
                <a:solidFill>
                  <a:srgbClr val="FF0000"/>
                </a:solidFill>
              </a:rPr>
              <a:t>THINK</a:t>
            </a:r>
            <a:r>
              <a:rPr lang="en-NZ" sz="2400" dirty="0"/>
              <a:t> SERIOUSLY ABOUT THAT!</a:t>
            </a:r>
          </a:p>
        </p:txBody>
      </p:sp>
      <p:pic>
        <p:nvPicPr>
          <p:cNvPr id="9218" name="Picture 2" descr="Traditional Memoria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32656"/>
            <a:ext cx="1052736" cy="1052736"/>
          </a:xfrm>
          <a:prstGeom prst="rect">
            <a:avLst/>
          </a:prstGeom>
          <a:noFill/>
        </p:spPr>
      </p:pic>
      <p:pic>
        <p:nvPicPr>
          <p:cNvPr id="3" name="Picture 2" descr="Image result for Christian Tombstone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1749602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Pictures\Fluoride Blac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44704"/>
            <a:ext cx="8496944" cy="60592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>
                <a:solidFill>
                  <a:srgbClr val="FF0000"/>
                </a:solidFill>
              </a:rPr>
              <a:t>FACT</a:t>
            </a:r>
            <a:r>
              <a:rPr lang="en-NZ" sz="2000" dirty="0"/>
              <a:t> - SOME RACES WITH </a:t>
            </a:r>
            <a:r>
              <a:rPr lang="en-NZ" sz="2000" b="1" dirty="0"/>
              <a:t>A DIFFERENT GENE </a:t>
            </a:r>
            <a:r>
              <a:rPr lang="en-NZ" sz="2000" dirty="0"/>
              <a:t>ARE EFFECTED </a:t>
            </a:r>
            <a:r>
              <a:rPr lang="en-NZ" sz="2000" b="1" dirty="0"/>
              <a:t>WORSE</a:t>
            </a:r>
            <a:r>
              <a:rPr lang="en-NZ" sz="2000" dirty="0"/>
              <a:t> BY </a:t>
            </a:r>
            <a:r>
              <a:rPr lang="en-NZ" sz="2000" b="1" dirty="0">
                <a:solidFill>
                  <a:srgbClr val="FF0000"/>
                </a:solidFill>
              </a:rPr>
              <a:t>FLUORIDE</a:t>
            </a:r>
          </a:p>
        </p:txBody>
      </p:sp>
    </p:spTree>
  </p:cSld>
  <p:clrMapOvr>
    <a:masterClrMapping/>
  </p:clrMapOvr>
  <p:transition spd="slow"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</a:t>
            </a:r>
            <a:r>
              <a:rPr lang="en-NZ" sz="2400" b="1" u="sng" dirty="0">
                <a:solidFill>
                  <a:srgbClr val="FF0000"/>
                </a:solidFill>
              </a:rPr>
              <a:t>HAZARDS</a:t>
            </a:r>
            <a:r>
              <a:rPr lang="en-NZ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n-NZ" sz="2400" b="1" u="sng" dirty="0">
                <a:solidFill>
                  <a:srgbClr val="FF0000"/>
                </a:solidFill>
              </a:rPr>
              <a:t>FLUORIDE</a:t>
            </a:r>
            <a:r>
              <a:rPr lang="en-NZ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NZ" sz="24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NZ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WHO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b="1" dirty="0">
                <a:solidFill>
                  <a:srgbClr val="FF0000"/>
                </a:solidFill>
              </a:rPr>
              <a:t>KNEW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BUT NEVER PASSED IT ON?   A </a:t>
            </a:r>
            <a:r>
              <a:rPr lang="en-NZ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REAL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COVERUP?</a:t>
            </a:r>
          </a:p>
          <a:p>
            <a:pPr>
              <a:buFont typeface="Arial" pitchFamily="34" charset="0"/>
              <a:buChar char="•"/>
            </a:pPr>
            <a:endParaRPr lang="en-NZ" sz="24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NZ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WERE YOU </a:t>
            </a:r>
            <a:r>
              <a:rPr lang="en-N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TOLD ABOUT THESE </a:t>
            </a:r>
            <a:r>
              <a:rPr lang="en-NZ" sz="2400" dirty="0">
                <a:solidFill>
                  <a:srgbClr val="FF0000"/>
                </a:solidFill>
              </a:rPr>
              <a:t>SERIOUS HAZARDS?</a:t>
            </a:r>
          </a:p>
          <a:p>
            <a:pPr>
              <a:buFont typeface="Arial" pitchFamily="34" charset="0"/>
              <a:buChar char="•"/>
            </a:pPr>
            <a:endParaRPr lang="en-N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WERE WE </a:t>
            </a:r>
            <a:r>
              <a:rPr lang="en-N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TOLD THROUGH THE NEWS / TV </a:t>
            </a:r>
            <a:r>
              <a:rPr lang="en-NZ" sz="2400" dirty="0">
                <a:solidFill>
                  <a:srgbClr val="FF0000"/>
                </a:solidFill>
              </a:rPr>
              <a:t>MEDIA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N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NZ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WHO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b="1" dirty="0">
                <a:solidFill>
                  <a:srgbClr val="FF0000"/>
                </a:solidFill>
              </a:rPr>
              <a:t>IS</a:t>
            </a:r>
            <a:r>
              <a:rPr lang="en-NZ" sz="2400" dirty="0"/>
              <a:t> RESPONSIBLE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A </a:t>
            </a:r>
            <a:r>
              <a:rPr lang="en-N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GOOD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CASE FOR A </a:t>
            </a:r>
            <a:r>
              <a:rPr lang="en-NZ" sz="2400" b="1" dirty="0">
                <a:solidFill>
                  <a:srgbClr val="FF0000"/>
                </a:solidFill>
              </a:rPr>
              <a:t>‘CLASS ACTION’?</a:t>
            </a:r>
          </a:p>
          <a:p>
            <a:endParaRPr lang="en-N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NZ" sz="2400" b="1" dirty="0">
                <a:solidFill>
                  <a:srgbClr val="FF0000"/>
                </a:solidFill>
              </a:rPr>
              <a:t>WHO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MAKING ALL THE </a:t>
            </a:r>
            <a:r>
              <a:rPr lang="en-NZ" sz="2400" b="1" dirty="0">
                <a:solidFill>
                  <a:srgbClr val="FF0000"/>
                </a:solidFill>
              </a:rPr>
              <a:t>MONEY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OUT OF FLUORIDE?</a:t>
            </a:r>
          </a:p>
          <a:p>
            <a:pPr algn="r"/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(Following  the money trail usually reveals the villains.)</a:t>
            </a:r>
          </a:p>
          <a:p>
            <a:pPr>
              <a:buFont typeface="Arial" pitchFamily="34" charset="0"/>
              <a:buChar char="•"/>
            </a:pPr>
            <a:r>
              <a:rPr lang="en-NZ" sz="2400" b="1" dirty="0">
                <a:solidFill>
                  <a:srgbClr val="FF0000"/>
                </a:solidFill>
              </a:rPr>
              <a:t> WILL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IT BE STOPPED OR JUST CONTINUE, AT </a:t>
            </a:r>
            <a:r>
              <a:rPr lang="en-NZ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EXPENSE?</a:t>
            </a:r>
          </a:p>
          <a:p>
            <a:pPr>
              <a:buFont typeface="Arial" pitchFamily="34" charset="0"/>
              <a:buChar char="•"/>
            </a:pPr>
            <a:endParaRPr lang="en-N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N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UNFORTUNATELY,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ONE </a:t>
            </a:r>
            <a:r>
              <a:rPr lang="en-N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MINISTER OF </a:t>
            </a:r>
            <a:r>
              <a:rPr lang="en-NZ" sz="2400" b="1" dirty="0">
                <a:solidFill>
                  <a:srgbClr val="FF0000"/>
                </a:solidFill>
              </a:rPr>
              <a:t>HEALTH</a:t>
            </a:r>
            <a:r>
              <a:rPr lang="en-N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(WHO WE TRUSTED) 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BELIEVES IN PUTTING FLUORIDE INTO </a:t>
            </a:r>
            <a:r>
              <a:rPr lang="en-N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WATER SUPPLY – WITH LITTLE RESPONSE FROM OUR </a:t>
            </a:r>
            <a:r>
              <a:rPr lang="en-N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NAIVE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PUBLIC – </a:t>
            </a:r>
            <a:r>
              <a:rPr lang="en-N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 FAR</a:t>
            </a:r>
            <a:r>
              <a:rPr lang="en-N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wedg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8471"/>
            <a:ext cx="8568952" cy="6494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TO UNDERSTAND THE PROBLEM AND                     </a:t>
            </a:r>
            <a:r>
              <a:rPr lang="en-NZ" sz="2800" b="1" dirty="0">
                <a:solidFill>
                  <a:srgbClr val="FF0000"/>
                </a:solidFill>
              </a:rPr>
              <a:t>PROVIDE A SOLUTION</a:t>
            </a:r>
            <a:r>
              <a:rPr lang="en-NZ" sz="2800" b="1" dirty="0"/>
              <a:t>.</a:t>
            </a:r>
          </a:p>
          <a:p>
            <a:pPr algn="ctr"/>
            <a:endParaRPr lang="en-NZ" dirty="0"/>
          </a:p>
          <a:p>
            <a:pPr algn="ctr"/>
            <a:r>
              <a:rPr lang="en-NZ" sz="2000" b="1" dirty="0"/>
              <a:t>FIRSTLY, WE NEED TO </a:t>
            </a:r>
            <a:r>
              <a:rPr lang="en-NZ" sz="2000" b="1" u="sng" dirty="0">
                <a:solidFill>
                  <a:srgbClr val="FF0000"/>
                </a:solidFill>
              </a:rPr>
              <a:t>SEPARATE</a:t>
            </a:r>
            <a:r>
              <a:rPr lang="en-NZ" sz="2000" b="1" dirty="0"/>
              <a:t> THESE TWO ITEMS -</a:t>
            </a:r>
          </a:p>
          <a:p>
            <a:pPr algn="ctr"/>
            <a:endParaRPr lang="en-NZ" dirty="0"/>
          </a:p>
          <a:p>
            <a:pPr marL="342900" indent="-342900" algn="ctr">
              <a:buFont typeface="+mj-lt"/>
              <a:buAutoNum type="arabicPeriod"/>
            </a:pPr>
            <a:r>
              <a:rPr lang="en-NZ" sz="2400" b="1" dirty="0"/>
              <a:t> </a:t>
            </a:r>
            <a:r>
              <a:rPr lang="en-NZ" sz="2400" b="1" dirty="0">
                <a:solidFill>
                  <a:srgbClr val="FF0000"/>
                </a:solidFill>
              </a:rPr>
              <a:t>FLUORIDATION</a:t>
            </a:r>
            <a:r>
              <a:rPr lang="en-NZ" sz="2400" b="1" dirty="0"/>
              <a:t> </a:t>
            </a:r>
            <a:r>
              <a:rPr lang="en-NZ" dirty="0"/>
              <a:t>– THE </a:t>
            </a:r>
            <a:r>
              <a:rPr lang="en-NZ" b="1" u="sng" dirty="0"/>
              <a:t>ACT</a:t>
            </a:r>
            <a:r>
              <a:rPr lang="en-NZ" dirty="0"/>
              <a:t> OF PUTTING FLUORIDE INTO WATER SUPPLIES.</a:t>
            </a:r>
          </a:p>
          <a:p>
            <a:pPr algn="ctr"/>
            <a:endParaRPr lang="en-NZ" dirty="0"/>
          </a:p>
          <a:p>
            <a:pPr algn="ctr"/>
            <a:r>
              <a:rPr lang="en-NZ" dirty="0"/>
              <a:t>        (THE </a:t>
            </a:r>
            <a:r>
              <a:rPr lang="en-NZ" b="1" u="sng" dirty="0"/>
              <a:t>ACT</a:t>
            </a:r>
            <a:r>
              <a:rPr lang="en-NZ" dirty="0"/>
              <a:t> OF FLUORIDATION </a:t>
            </a:r>
            <a:r>
              <a:rPr lang="en-NZ" b="1" u="sng" dirty="0"/>
              <a:t>CAN BE </a:t>
            </a:r>
            <a:r>
              <a:rPr lang="en-NZ" dirty="0"/>
              <a:t>STOPPED OR STARTED AT </a:t>
            </a:r>
            <a:r>
              <a:rPr lang="en-NZ" b="1" dirty="0"/>
              <a:t>ANY TIME</a:t>
            </a:r>
            <a:r>
              <a:rPr lang="en-NZ" dirty="0"/>
              <a:t>.)</a:t>
            </a:r>
          </a:p>
          <a:p>
            <a:endParaRPr lang="en-NZ" dirty="0"/>
          </a:p>
          <a:p>
            <a:pPr marL="342900" indent="-342900" algn="ctr"/>
            <a:r>
              <a:rPr lang="en-NZ" sz="2400" b="1" dirty="0"/>
              <a:t>2.   </a:t>
            </a:r>
            <a:r>
              <a:rPr lang="en-NZ" sz="2400" b="1" dirty="0">
                <a:solidFill>
                  <a:srgbClr val="FF0000"/>
                </a:solidFill>
              </a:rPr>
              <a:t>FLUORIDE</a:t>
            </a:r>
            <a:r>
              <a:rPr lang="en-NZ" b="1" dirty="0">
                <a:solidFill>
                  <a:srgbClr val="FF0000"/>
                </a:solidFill>
              </a:rPr>
              <a:t> </a:t>
            </a:r>
            <a:r>
              <a:rPr lang="en-NZ" dirty="0"/>
              <a:t>– THE ACTUAL </a:t>
            </a:r>
            <a:r>
              <a:rPr lang="en-NZ" b="1" dirty="0"/>
              <a:t>FLUORIDE SUBSTANCE </a:t>
            </a:r>
            <a:r>
              <a:rPr lang="en-NZ" dirty="0"/>
              <a:t>ITSELF WITH ITS </a:t>
            </a:r>
            <a:r>
              <a:rPr lang="en-NZ" b="1" dirty="0">
                <a:solidFill>
                  <a:srgbClr val="FF0000"/>
                </a:solidFill>
              </a:rPr>
              <a:t>CHEMICAL</a:t>
            </a:r>
            <a:r>
              <a:rPr lang="en-NZ" dirty="0"/>
              <a:t>                               PROPERTIES.</a:t>
            </a:r>
          </a:p>
          <a:p>
            <a:endParaRPr lang="en-NZ" dirty="0"/>
          </a:p>
          <a:p>
            <a:r>
              <a:rPr lang="en-NZ" dirty="0"/>
              <a:t>(FLUORIDE AND ITS CHEMICAL PROPERTIES </a:t>
            </a:r>
            <a:r>
              <a:rPr lang="en-NZ" b="1" u="sng" dirty="0"/>
              <a:t>CANNOT</a:t>
            </a:r>
            <a:r>
              <a:rPr lang="en-NZ" dirty="0"/>
              <a:t> BE CHANGED – IT IS </a:t>
            </a:r>
            <a:r>
              <a:rPr lang="en-NZ" b="1" u="sng" dirty="0">
                <a:solidFill>
                  <a:srgbClr val="FF0000"/>
                </a:solidFill>
              </a:rPr>
              <a:t>ALWAYS</a:t>
            </a:r>
            <a:r>
              <a:rPr lang="en-NZ" b="1" dirty="0">
                <a:solidFill>
                  <a:srgbClr val="FF0000"/>
                </a:solidFill>
              </a:rPr>
              <a:t> TOXIC</a:t>
            </a:r>
            <a:r>
              <a:rPr lang="en-NZ" dirty="0"/>
              <a:t>.)</a:t>
            </a:r>
          </a:p>
          <a:p>
            <a:r>
              <a:rPr lang="en-NZ" dirty="0"/>
              <a:t> </a:t>
            </a:r>
          </a:p>
          <a:p>
            <a:pPr algn="ctr"/>
            <a:r>
              <a:rPr lang="en-NZ" sz="2000" b="1" dirty="0">
                <a:solidFill>
                  <a:srgbClr val="FF0000"/>
                </a:solidFill>
              </a:rPr>
              <a:t>SOLUTION</a:t>
            </a:r>
            <a:r>
              <a:rPr lang="en-NZ" sz="2000" b="1" dirty="0"/>
              <a:t> = SIMPLY </a:t>
            </a:r>
            <a:r>
              <a:rPr lang="en-NZ" sz="2000" b="1" u="sng" dirty="0">
                <a:solidFill>
                  <a:srgbClr val="FF0000"/>
                </a:solidFill>
              </a:rPr>
              <a:t>STOP</a:t>
            </a:r>
            <a:r>
              <a:rPr lang="en-NZ" sz="2000" b="1" dirty="0"/>
              <a:t> ADDING </a:t>
            </a:r>
            <a:r>
              <a:rPr lang="en-NZ" sz="2000" b="1" dirty="0">
                <a:solidFill>
                  <a:srgbClr val="FF0000"/>
                </a:solidFill>
              </a:rPr>
              <a:t>FLUORIDE</a:t>
            </a:r>
            <a:r>
              <a:rPr lang="en-NZ" sz="2000" b="1" dirty="0"/>
              <a:t> TO OUR WATER – USE ALTERNATIVES.</a:t>
            </a:r>
          </a:p>
          <a:p>
            <a:pPr algn="ctr"/>
            <a:endParaRPr lang="en-NZ" sz="1400" dirty="0"/>
          </a:p>
          <a:p>
            <a:pPr algn="ctr"/>
            <a:r>
              <a:rPr lang="en-NZ" sz="1400" b="1" dirty="0"/>
              <a:t>JUST</a:t>
            </a:r>
            <a:r>
              <a:rPr lang="en-NZ" sz="1400" dirty="0"/>
              <a:t> </a:t>
            </a:r>
            <a:r>
              <a:rPr lang="en-NZ" sz="1400" b="1" u="sng" dirty="0"/>
              <a:t>HOW MUCH </a:t>
            </a:r>
            <a:r>
              <a:rPr lang="en-NZ" sz="1400" dirty="0">
                <a:solidFill>
                  <a:srgbClr val="FF0000"/>
                </a:solidFill>
              </a:rPr>
              <a:t>FLUORIDE</a:t>
            </a:r>
            <a:r>
              <a:rPr lang="en-NZ" sz="1400" b="1" dirty="0"/>
              <a:t> </a:t>
            </a:r>
            <a:r>
              <a:rPr lang="en-NZ" sz="1400" dirty="0">
                <a:solidFill>
                  <a:srgbClr val="FF0000"/>
                </a:solidFill>
              </a:rPr>
              <a:t>EACH PERSON </a:t>
            </a:r>
            <a:r>
              <a:rPr lang="en-NZ" sz="1400" dirty="0"/>
              <a:t>IS </a:t>
            </a:r>
            <a:r>
              <a:rPr lang="en-NZ" sz="1400" b="1" dirty="0"/>
              <a:t>EXPOSED</a:t>
            </a:r>
            <a:r>
              <a:rPr lang="en-NZ" sz="1400" dirty="0"/>
              <a:t> </a:t>
            </a:r>
            <a:r>
              <a:rPr lang="en-NZ" sz="1400" b="1" dirty="0"/>
              <a:t>TO</a:t>
            </a:r>
            <a:r>
              <a:rPr lang="en-NZ" sz="1400" dirty="0"/>
              <a:t> IS </a:t>
            </a:r>
            <a:r>
              <a:rPr lang="en-NZ" sz="1400" b="1" u="sng" dirty="0">
                <a:solidFill>
                  <a:srgbClr val="FF0000"/>
                </a:solidFill>
              </a:rPr>
              <a:t>CRITICAL</a:t>
            </a:r>
            <a:r>
              <a:rPr lang="en-NZ" sz="1400" dirty="0"/>
              <a:t> IN THIS WHOLE PROBLEM – </a:t>
            </a:r>
            <a:r>
              <a:rPr lang="en-NZ" sz="1400" b="1" dirty="0"/>
              <a:t>BUT</a:t>
            </a:r>
            <a:r>
              <a:rPr lang="en-NZ" sz="1400" dirty="0"/>
              <a:t> SIMPLY </a:t>
            </a:r>
            <a:r>
              <a:rPr lang="en-NZ" sz="1400" b="1" dirty="0">
                <a:solidFill>
                  <a:srgbClr val="FF0000"/>
                </a:solidFill>
              </a:rPr>
              <a:t>UNCONTROLLABLE AND </a:t>
            </a:r>
            <a:r>
              <a:rPr lang="en-NZ" sz="1400" b="1" u="sng" dirty="0">
                <a:solidFill>
                  <a:srgbClr val="FF0000"/>
                </a:solidFill>
              </a:rPr>
              <a:t>UNNECCESARY.</a:t>
            </a:r>
          </a:p>
          <a:p>
            <a:endParaRPr lang="en-NZ" sz="1400" dirty="0"/>
          </a:p>
          <a:p>
            <a:pPr algn="ctr"/>
            <a:r>
              <a:rPr lang="en-NZ" sz="1400" b="1" u="sng" dirty="0"/>
              <a:t>WHILE</a:t>
            </a:r>
            <a:r>
              <a:rPr lang="en-NZ" sz="1400" b="1" dirty="0"/>
              <a:t> IT IS BEING ADDED </a:t>
            </a:r>
            <a:r>
              <a:rPr lang="en-NZ" sz="1400" dirty="0"/>
              <a:t>TO OUR WATER SUPPLIES LEAVES </a:t>
            </a:r>
            <a:r>
              <a:rPr lang="en-NZ" sz="1400" b="1" u="sng" dirty="0"/>
              <a:t>US</a:t>
            </a:r>
            <a:r>
              <a:rPr lang="en-NZ" sz="1400" dirty="0"/>
              <a:t> WITH </a:t>
            </a:r>
            <a:r>
              <a:rPr lang="en-NZ" sz="1400" b="1" dirty="0"/>
              <a:t>FEW OPTIONS</a:t>
            </a:r>
          </a:p>
          <a:p>
            <a:pPr algn="ctr"/>
            <a:r>
              <a:rPr lang="en-NZ" sz="2000" b="1" dirty="0"/>
              <a:t>BUT</a:t>
            </a:r>
            <a:r>
              <a:rPr lang="en-NZ" sz="1400" dirty="0"/>
              <a:t>..............</a:t>
            </a:r>
            <a:endParaRPr lang="en-NZ" dirty="0"/>
          </a:p>
        </p:txBody>
      </p:sp>
    </p:spTree>
  </p:cSld>
  <p:clrMapOvr>
    <a:masterClrMapping/>
  </p:clrMapOvr>
  <p:transition spd="slow">
    <p:wedg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96944" cy="63094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NZ" dirty="0"/>
          </a:p>
          <a:p>
            <a:pPr algn="ctr"/>
            <a:r>
              <a:rPr lang="en-NZ" sz="2800" b="1" dirty="0"/>
              <a:t>THERE </a:t>
            </a:r>
            <a:r>
              <a:rPr lang="en-NZ" sz="2800" b="1" u="sng" dirty="0"/>
              <a:t>ARE</a:t>
            </a:r>
            <a:r>
              <a:rPr lang="en-NZ" sz="2800" b="1" dirty="0"/>
              <a:t> ‘</a:t>
            </a:r>
            <a:r>
              <a:rPr lang="en-NZ" sz="2800" b="1" i="1" dirty="0"/>
              <a:t>ALTERNATIVES’</a:t>
            </a:r>
            <a:r>
              <a:rPr lang="en-NZ" sz="2800" b="1" dirty="0"/>
              <a:t> AVAILABLE</a:t>
            </a:r>
            <a:r>
              <a:rPr lang="en-NZ" sz="2800" dirty="0"/>
              <a:t> - </a:t>
            </a:r>
            <a:r>
              <a:rPr lang="en-NZ" sz="2000" b="1" u="sng" dirty="0"/>
              <a:t>MUCH BETTER</a:t>
            </a:r>
            <a:r>
              <a:rPr lang="en-NZ" sz="2000" u="sng" dirty="0"/>
              <a:t>      </a:t>
            </a:r>
            <a:r>
              <a:rPr lang="en-NZ" sz="2000" dirty="0"/>
              <a:t>THAN THE </a:t>
            </a:r>
            <a:r>
              <a:rPr lang="en-NZ" sz="2000" dirty="0">
                <a:solidFill>
                  <a:srgbClr val="FF0000"/>
                </a:solidFill>
              </a:rPr>
              <a:t>NEUROTOXIC</a:t>
            </a:r>
            <a:r>
              <a:rPr lang="en-NZ" sz="2000" dirty="0"/>
              <a:t> AND </a:t>
            </a:r>
            <a:r>
              <a:rPr lang="en-NZ" sz="2000" dirty="0">
                <a:solidFill>
                  <a:srgbClr val="FF0000"/>
                </a:solidFill>
              </a:rPr>
              <a:t>POISONOUS</a:t>
            </a:r>
            <a:r>
              <a:rPr lang="en-NZ" sz="2000" dirty="0"/>
              <a:t> </a:t>
            </a:r>
            <a:r>
              <a:rPr lang="en-NZ" sz="2000" b="1" dirty="0">
                <a:solidFill>
                  <a:srgbClr val="FF0000"/>
                </a:solidFill>
              </a:rPr>
              <a:t>FLUORIDE</a:t>
            </a:r>
            <a:r>
              <a:rPr lang="en-NZ" sz="2000" dirty="0"/>
              <a:t>.</a:t>
            </a:r>
          </a:p>
          <a:p>
            <a:endParaRPr lang="en-NZ" u="sng" dirty="0"/>
          </a:p>
          <a:p>
            <a:r>
              <a:rPr lang="en-NZ" sz="2400" b="1" u="sng" dirty="0"/>
              <a:t>ONE</a:t>
            </a:r>
            <a:r>
              <a:rPr lang="en-NZ" sz="2400" u="sng" dirty="0"/>
              <a:t> ‘</a:t>
            </a:r>
            <a:r>
              <a:rPr lang="en-NZ" sz="2400" b="1" u="sng" dirty="0"/>
              <a:t>ALTERNATIVE’ </a:t>
            </a:r>
            <a:r>
              <a:rPr lang="en-NZ" sz="2400" u="sng" dirty="0"/>
              <a:t>DENTAL SOLUTION HAS THESE </a:t>
            </a:r>
            <a:r>
              <a:rPr lang="en-NZ" sz="2400" b="1" u="sng" dirty="0"/>
              <a:t>ADVANTAGES ;</a:t>
            </a:r>
            <a:endParaRPr lang="en-NZ" sz="2400" b="1" dirty="0"/>
          </a:p>
          <a:p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IT IS </a:t>
            </a:r>
            <a:r>
              <a:rPr lang="en-NZ" b="1" dirty="0"/>
              <a:t>NON-TOXIC</a:t>
            </a:r>
            <a:r>
              <a:rPr lang="en-NZ" dirty="0"/>
              <a:t> AND </a:t>
            </a:r>
            <a:r>
              <a:rPr lang="en-NZ" b="1" dirty="0"/>
              <a:t>NON-POISONOUS</a:t>
            </a:r>
            <a:r>
              <a:rPr lang="en-NZ" dirty="0"/>
              <a:t>.</a:t>
            </a:r>
          </a:p>
          <a:p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IT CONTAINS A </a:t>
            </a:r>
            <a:r>
              <a:rPr lang="en-N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NATURAL</a:t>
            </a:r>
            <a:r>
              <a:rPr lang="en-NZ" b="1" dirty="0"/>
              <a:t> ANTISEPTIC </a:t>
            </a:r>
            <a:r>
              <a:rPr lang="en-NZ" dirty="0"/>
              <a:t>FOR  DESTROYING GERMS AND BACTERIA.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IT CONTAINS  </a:t>
            </a:r>
            <a:r>
              <a:rPr lang="en-NZ" b="1" dirty="0"/>
              <a:t>ESSENTIAL FATS </a:t>
            </a:r>
            <a:r>
              <a:rPr lang="en-NZ" dirty="0"/>
              <a:t>FOR  </a:t>
            </a:r>
            <a:r>
              <a:rPr lang="en-NZ" b="1" dirty="0"/>
              <a:t>BRAIN</a:t>
            </a:r>
            <a:r>
              <a:rPr lang="en-NZ" dirty="0"/>
              <a:t> TISSUE CELLS AND  NEURONAL SHEATHS.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IT </a:t>
            </a:r>
            <a:r>
              <a:rPr lang="en-NZ" b="1" dirty="0"/>
              <a:t>LOWERS</a:t>
            </a:r>
            <a:r>
              <a:rPr lang="en-NZ" dirty="0"/>
              <a:t> LIPOPROTEIN CHOLESTEROL LEVELS IN THE BLOOD AND TISSUES.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IT</a:t>
            </a:r>
            <a:r>
              <a:rPr lang="en-NZ" b="1" dirty="0"/>
              <a:t> LOWERS </a:t>
            </a:r>
            <a:r>
              <a:rPr lang="en-NZ" dirty="0"/>
              <a:t>LIPOPROTEIN MARKERS  FOR HEART ATTACKS.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IT HAS A PLEASANT TASTE ( WHICH IS ACCEPTABLE TO EVERYONE) </a:t>
            </a:r>
            <a:r>
              <a:rPr lang="en-NZ" b="1" dirty="0"/>
              <a:t>WITHOUT</a:t>
            </a:r>
            <a:r>
              <a:rPr lang="en-NZ" dirty="0"/>
              <a:t> RISK.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IT IS ECONOMICAL TO BUY, SIMPLE TO USE, (AND </a:t>
            </a:r>
            <a:r>
              <a:rPr lang="en-NZ" b="1" dirty="0"/>
              <a:t>WITHOUT</a:t>
            </a:r>
            <a:r>
              <a:rPr lang="en-NZ" dirty="0"/>
              <a:t> ANY DANGER </a:t>
            </a:r>
            <a:r>
              <a:rPr lang="en-NZ" b="1" dirty="0"/>
              <a:t>WARNINGS</a:t>
            </a:r>
            <a:r>
              <a:rPr lang="en-NZ" dirty="0"/>
              <a:t>).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IT </a:t>
            </a:r>
            <a:r>
              <a:rPr lang="en-NZ" b="1" dirty="0">
                <a:solidFill>
                  <a:srgbClr val="FF0000"/>
                </a:solidFill>
              </a:rPr>
              <a:t>DOES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b="1" dirty="0">
                <a:solidFill>
                  <a:srgbClr val="FF0000"/>
                </a:solidFill>
              </a:rPr>
              <a:t>NOT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/>
              <a:t>NEED TO BE ADDED INTO OUR WATER SUPPLY &amp; YOU </a:t>
            </a:r>
            <a:r>
              <a:rPr lang="en-NZ" b="1" u="sng" dirty="0">
                <a:solidFill>
                  <a:srgbClr val="FF0000"/>
                </a:solidFill>
              </a:rPr>
              <a:t>DO</a:t>
            </a:r>
            <a:r>
              <a:rPr lang="en-NZ" dirty="0"/>
              <a:t> </a:t>
            </a:r>
            <a:r>
              <a:rPr lang="en-NZ" b="1" dirty="0"/>
              <a:t>HAVE</a:t>
            </a:r>
            <a:r>
              <a:rPr lang="en-NZ" dirty="0"/>
              <a:t> A </a:t>
            </a:r>
            <a:r>
              <a:rPr lang="en-NZ" b="1" dirty="0"/>
              <a:t>CHOICE</a:t>
            </a:r>
            <a:r>
              <a:rPr lang="en-NZ" dirty="0"/>
              <a:t>.</a:t>
            </a:r>
          </a:p>
        </p:txBody>
      </p:sp>
    </p:spTree>
  </p:cSld>
  <p:clrMapOvr>
    <a:masterClrMapping/>
  </p:clrMapOvr>
  <p:transition spd="slow">
    <p:wedg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More</a:t>
            </a:r>
            <a:r>
              <a:rPr lang="en-NZ" sz="3200" b="1" dirty="0"/>
              <a:t> of the ‘Alternative’s detailed </a:t>
            </a:r>
            <a:r>
              <a:rPr lang="en-NZ" sz="3200" b="1" u="sng" dirty="0"/>
              <a:t>Benefits</a:t>
            </a:r>
            <a:r>
              <a:rPr lang="en-NZ" sz="3200" b="1" dirty="0"/>
              <a:t>:</a:t>
            </a:r>
          </a:p>
          <a:p>
            <a:endParaRPr lang="en-NZ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268760"/>
            <a:ext cx="8676456" cy="4893647"/>
          </a:xfrm>
          <a:prstGeom prst="rect">
            <a:avLst/>
          </a:prstGeom>
          <a:solidFill>
            <a:srgbClr val="E7FB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Antibacterial – </a:t>
            </a:r>
            <a:r>
              <a:rPr kumimoji="0" lang="en-N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stops bacteria that </a:t>
            </a: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cause gum disease</a:t>
            </a:r>
            <a:r>
              <a:rPr kumimoji="0" lang="en-NZ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throat  infections, urinary tract infections </a:t>
            </a: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 ulcers in their tracks.</a:t>
            </a: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N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Anticarcinogenic</a:t>
            </a: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—keeps dangerous </a:t>
            </a:r>
            <a:r>
              <a:rPr kumimoji="0" lang="en-NZ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cancer</a:t>
            </a: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cells from spreading        while </a:t>
            </a: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boosting</a:t>
            </a: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immunity.</a:t>
            </a: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Antifungal</a:t>
            </a: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—destroys infection-promoting fungus and yeast.</a:t>
            </a: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Anti-inflammatory</a:t>
            </a: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—suppresses inflammation and repairs tissue.</a:t>
            </a: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Antimicrobial</a:t>
            </a: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—inactivates harmful microbes and </a:t>
            </a: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fights infection.</a:t>
            </a: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Antioxidant</a:t>
            </a: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—protects from free radical damage.</a:t>
            </a: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N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Antiparasitic</a:t>
            </a: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—can help rid the body of tapeworms and other parasites.</a:t>
            </a: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Anti-protozoa</a:t>
            </a: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—kills protozoan infection in the gut.</a:t>
            </a: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N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Antiviral</a:t>
            </a:r>
            <a:r>
              <a: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—helps to kill dangerous viruses that cause influenza, measles, hepatitis and more.</a:t>
            </a: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31770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/>
              <a:t>Why</a:t>
            </a:r>
            <a:r>
              <a:rPr lang="en-NZ" sz="2400" dirty="0"/>
              <a:t> would anyone </a:t>
            </a:r>
            <a:r>
              <a:rPr lang="en-NZ" sz="2400" b="1" dirty="0"/>
              <a:t>want</a:t>
            </a:r>
            <a:r>
              <a:rPr lang="en-NZ" sz="2400" dirty="0"/>
              <a:t> to continue with the current </a:t>
            </a:r>
            <a:r>
              <a:rPr lang="en-NZ" sz="2400" dirty="0">
                <a:solidFill>
                  <a:srgbClr val="FF0000"/>
                </a:solidFill>
              </a:rPr>
              <a:t>toxic</a:t>
            </a:r>
            <a:r>
              <a:rPr lang="en-NZ" sz="2400" dirty="0"/>
              <a:t> fluoride?</a:t>
            </a:r>
          </a:p>
        </p:txBody>
      </p:sp>
    </p:spTree>
  </p:cSld>
  <p:clrMapOvr>
    <a:masterClrMapping/>
  </p:clrMapOvr>
  <p:transition spd="slow">
    <p:wedg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JUST SOME </a:t>
            </a:r>
            <a:r>
              <a:rPr lang="en-NZ" sz="2400" b="1" dirty="0">
                <a:solidFill>
                  <a:srgbClr val="FF0000"/>
                </a:solidFill>
              </a:rPr>
              <a:t>PROFESSIONALS</a:t>
            </a:r>
            <a:r>
              <a:rPr lang="en-NZ" sz="2400" dirty="0"/>
              <a:t> WHO</a:t>
            </a:r>
            <a:r>
              <a:rPr lang="en-NZ" sz="2400" b="1" dirty="0"/>
              <a:t> </a:t>
            </a:r>
            <a:r>
              <a:rPr lang="en-NZ" sz="2400" b="1" u="sng" dirty="0"/>
              <a:t>WERE</a:t>
            </a:r>
            <a:r>
              <a:rPr lang="en-NZ" sz="2400" b="1" dirty="0"/>
              <a:t> </a:t>
            </a:r>
            <a:r>
              <a:rPr lang="en-NZ" sz="2400" dirty="0"/>
              <a:t>PRO-FLUORIDE AND  HAVE SINCE </a:t>
            </a:r>
            <a:r>
              <a:rPr lang="en-NZ" sz="2400" dirty="0">
                <a:solidFill>
                  <a:srgbClr val="FF0000"/>
                </a:solidFill>
              </a:rPr>
              <a:t>CHANGED THEIR MIND</a:t>
            </a:r>
            <a:r>
              <a:rPr lang="en-NZ" sz="2400" dirty="0"/>
              <a:t>.</a:t>
            </a:r>
          </a:p>
          <a:p>
            <a:pPr algn="ctr"/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THE </a:t>
            </a:r>
            <a:r>
              <a:rPr lang="en-NZ" b="1" dirty="0"/>
              <a:t>FORMER</a:t>
            </a:r>
            <a:r>
              <a:rPr lang="en-NZ" dirty="0"/>
              <a:t> </a:t>
            </a:r>
            <a:r>
              <a:rPr lang="en-NZ" dirty="0">
                <a:solidFill>
                  <a:srgbClr val="FF0000"/>
                </a:solidFill>
              </a:rPr>
              <a:t>AUCKLAND</a:t>
            </a:r>
            <a:r>
              <a:rPr lang="en-NZ" dirty="0"/>
              <a:t> </a:t>
            </a:r>
            <a:r>
              <a:rPr lang="en-NZ" b="1" dirty="0"/>
              <a:t>PRINCIPAL DENTAL OFFICER </a:t>
            </a:r>
            <a:r>
              <a:rPr lang="en-NZ" dirty="0"/>
              <a:t>WHO, ORIGINALLY HELPED PROMOTE FLUORODATION BOTH HERE AND OVERSEAS, HAS SINCE RESIGNED AND </a:t>
            </a:r>
            <a:r>
              <a:rPr lang="en-NZ" b="1" dirty="0">
                <a:solidFill>
                  <a:srgbClr val="FF0000"/>
                </a:solidFill>
              </a:rPr>
              <a:t>REVERSED</a:t>
            </a:r>
            <a:r>
              <a:rPr lang="en-NZ" dirty="0"/>
              <a:t> HIS OUTLOOK ON FLUORIDE AFTER FURTHER  STUDIES ON THE SUBJECT.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DOCTOR Richard L SHAMES MD and </a:t>
            </a:r>
            <a:r>
              <a:rPr lang="en-NZ" dirty="0" err="1"/>
              <a:t>Karilee</a:t>
            </a:r>
            <a:r>
              <a:rPr lang="en-NZ" dirty="0"/>
              <a:t> H. SHAMES PhD, RN, IN USA WHO WORKED AS A  PREVENTION-ORIENTED TEAM FOR </a:t>
            </a:r>
            <a:r>
              <a:rPr lang="en-NZ" b="1" dirty="0"/>
              <a:t>OVER 25 YEARS </a:t>
            </a:r>
            <a:r>
              <a:rPr lang="en-NZ" dirty="0"/>
              <a:t>STUDYING THE EFFECTS OF </a:t>
            </a:r>
            <a:r>
              <a:rPr lang="en-NZ" dirty="0">
                <a:solidFill>
                  <a:srgbClr val="FF0000"/>
                </a:solidFill>
              </a:rPr>
              <a:t>FLUORIDE</a:t>
            </a:r>
            <a:r>
              <a:rPr lang="en-NZ" dirty="0"/>
              <a:t> ON THE </a:t>
            </a:r>
            <a:r>
              <a:rPr lang="en-NZ" b="1" dirty="0"/>
              <a:t>THYROID</a:t>
            </a:r>
            <a:r>
              <a:rPr lang="en-NZ" dirty="0"/>
              <a:t> GLANDS. THEY WROTE SEVERAL BOOKS LIKE ‘THYROID POWER’. THEIR DEEP STUDIES ON THE HISTORY AND THE </a:t>
            </a:r>
            <a:r>
              <a:rPr lang="en-NZ" u="sng" dirty="0"/>
              <a:t>LACK OF TESTS </a:t>
            </a:r>
            <a:r>
              <a:rPr lang="en-NZ" dirty="0"/>
              <a:t>HAD SHOCKED THEM. THEY ALSO DISCOVERED </a:t>
            </a:r>
            <a:r>
              <a:rPr lang="en-NZ" dirty="0">
                <a:solidFill>
                  <a:srgbClr val="FF0000"/>
                </a:solidFill>
              </a:rPr>
              <a:t>FLUORIDE</a:t>
            </a:r>
            <a:r>
              <a:rPr lang="en-NZ" dirty="0"/>
              <a:t> IS THE ONLY ENVIRONMENTAL </a:t>
            </a:r>
            <a:r>
              <a:rPr lang="en-NZ" b="1" dirty="0">
                <a:solidFill>
                  <a:srgbClr val="FF0000"/>
                </a:solidFill>
              </a:rPr>
              <a:t>HORMONE DISRUPTOR </a:t>
            </a:r>
            <a:r>
              <a:rPr lang="en-NZ" dirty="0"/>
              <a:t>THAT IS </a:t>
            </a:r>
            <a:r>
              <a:rPr lang="en-NZ" b="1" u="sng" dirty="0"/>
              <a:t>PURPOSELY</a:t>
            </a:r>
            <a:r>
              <a:rPr lang="en-NZ" dirty="0"/>
              <a:t> ADDED INTO WATER SUPPLIES. 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DOCTOR MERCOLA WHO DOES DEEP RESEARCH </a:t>
            </a:r>
            <a:r>
              <a:rPr lang="en-NZ" b="1" dirty="0"/>
              <a:t>IN AMERICA </a:t>
            </a:r>
            <a:r>
              <a:rPr lang="en-NZ" dirty="0"/>
              <a:t>INTO THE HISTORY OF FLUORIDATION AND HAS WRITTEN A BOOK EXCLUSIVELY ON THE SUBJECT WITH DATES, NAMES, AND PLACES INCLUDED.  HE EXPLAINS HOW THE WHOLE THING WAS A LARGE </a:t>
            </a:r>
            <a:r>
              <a:rPr lang="en-NZ" b="1" dirty="0"/>
              <a:t>PR STUNT </a:t>
            </a:r>
            <a:r>
              <a:rPr lang="en-NZ" dirty="0"/>
              <a:t>AND HOW IT WAS CARRIED OUT </a:t>
            </a:r>
            <a:r>
              <a:rPr lang="en-NZ" dirty="0">
                <a:solidFill>
                  <a:srgbClr val="FF0000"/>
                </a:solidFill>
              </a:rPr>
              <a:t>TO SUIT A </a:t>
            </a:r>
            <a:r>
              <a:rPr lang="en-NZ" b="1" dirty="0">
                <a:solidFill>
                  <a:srgbClr val="FF0000"/>
                </a:solidFill>
              </a:rPr>
              <a:t>BUSINESS PLAN</a:t>
            </a:r>
            <a:r>
              <a:rPr lang="en-NZ" b="1" dirty="0"/>
              <a:t>.  </a:t>
            </a:r>
            <a:r>
              <a:rPr lang="en-NZ" dirty="0"/>
              <a:t>HE EXPLAINS  EVEN MORE ON HIS WEBSITE (</a:t>
            </a:r>
            <a:r>
              <a:rPr lang="en-NZ" sz="1400" dirty="0"/>
              <a:t>MERCOLA.COM) </a:t>
            </a:r>
            <a:r>
              <a:rPr lang="en-NZ" dirty="0"/>
              <a:t>WHICH HAS OVER 1.5 MILLION READERS.</a:t>
            </a:r>
          </a:p>
          <a:p>
            <a:pPr>
              <a:buFont typeface="Arial" pitchFamily="34" charset="0"/>
              <a:buChar char="•"/>
            </a:pPr>
            <a:endParaRPr lang="en-NZ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AMERICA’S FLUORIDE ACTION NETORK (FAN) HAS </a:t>
            </a:r>
            <a:r>
              <a:rPr lang="en-NZ" b="1" dirty="0"/>
              <a:t>MORE</a:t>
            </a:r>
            <a:r>
              <a:rPr lang="en-NZ" dirty="0"/>
              <a:t> THAN </a:t>
            </a:r>
            <a:r>
              <a:rPr lang="en-NZ" b="1" dirty="0">
                <a:solidFill>
                  <a:srgbClr val="FF0000"/>
                </a:solidFill>
              </a:rPr>
              <a:t>1000</a:t>
            </a:r>
            <a:r>
              <a:rPr lang="en-NZ" dirty="0">
                <a:solidFill>
                  <a:srgbClr val="FF0000"/>
                </a:solidFill>
              </a:rPr>
              <a:t> SIGNATURES  </a:t>
            </a:r>
            <a:r>
              <a:rPr lang="en-NZ" dirty="0"/>
              <a:t>OF </a:t>
            </a:r>
            <a:r>
              <a:rPr lang="en-NZ" b="1" dirty="0">
                <a:solidFill>
                  <a:srgbClr val="FF0000"/>
                </a:solidFill>
              </a:rPr>
              <a:t>PROFFESSIONALS</a:t>
            </a:r>
            <a:r>
              <a:rPr lang="en-NZ" dirty="0"/>
              <a:t> WHO ARE NOW </a:t>
            </a:r>
            <a:r>
              <a:rPr lang="en-NZ" b="1" dirty="0">
                <a:solidFill>
                  <a:srgbClr val="FF0000"/>
                </a:solidFill>
              </a:rPr>
              <a:t>ANTI</a:t>
            </a:r>
            <a:r>
              <a:rPr lang="en-NZ" dirty="0">
                <a:solidFill>
                  <a:srgbClr val="FF0000"/>
                </a:solidFill>
              </a:rPr>
              <a:t>-FLUORIDE</a:t>
            </a:r>
            <a:r>
              <a:rPr lang="en-NZ" dirty="0"/>
              <a:t> AND THE NUMBER IS </a:t>
            </a:r>
            <a:r>
              <a:rPr lang="en-NZ" b="1" dirty="0"/>
              <a:t>GROWING</a:t>
            </a:r>
            <a:r>
              <a:rPr lang="en-NZ" dirty="0"/>
              <a:t>.</a:t>
            </a:r>
          </a:p>
        </p:txBody>
      </p:sp>
    </p:spTree>
  </p:cSld>
  <p:clrMapOvr>
    <a:masterClrMapping/>
  </p:clrMapOvr>
  <p:transition spd="slow">
    <p:wedg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37269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568952" cy="67413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WILL </a:t>
            </a:r>
            <a:r>
              <a:rPr lang="en-NZ" sz="2000" b="1" i="1" u="sng" dirty="0"/>
              <a:t>GAIN</a:t>
            </a:r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EVEN </a:t>
            </a:r>
            <a:r>
              <a:rPr lang="en-NZ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</a:t>
            </a:r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BY</a:t>
            </a:r>
            <a:r>
              <a:rPr lang="en-NZ" sz="2000" b="1" u="sng" dirty="0"/>
              <a:t> BANNING  </a:t>
            </a:r>
            <a:r>
              <a:rPr lang="en-NZ" sz="2000" b="1" dirty="0">
                <a:solidFill>
                  <a:srgbClr val="FF0000"/>
                </a:solidFill>
              </a:rPr>
              <a:t>TOXIC FLUORIDE </a:t>
            </a:r>
            <a:r>
              <a:rPr lang="en-NZ" sz="2400" b="1" i="1" u="sng" dirty="0"/>
              <a:t>TOTALLY</a:t>
            </a:r>
            <a:r>
              <a:rPr lang="en-NZ" sz="2000" b="1" dirty="0"/>
              <a:t>;</a:t>
            </a:r>
          </a:p>
          <a:p>
            <a:endParaRPr lang="en-NZ" sz="2000" b="1" dirty="0"/>
          </a:p>
          <a:p>
            <a:pPr>
              <a:buFont typeface="Arial" pitchFamily="34" charset="0"/>
              <a:buChar char="•"/>
            </a:pPr>
            <a:r>
              <a:rPr lang="en-NZ" sz="2000" b="1" dirty="0"/>
              <a:t>  </a:t>
            </a:r>
            <a:r>
              <a:rPr lang="en-NZ" sz="2000" b="1" i="1" dirty="0"/>
              <a:t>LESS</a:t>
            </a:r>
            <a:r>
              <a:rPr lang="en-NZ" sz="2000" b="1" dirty="0"/>
              <a:t> PEOPLE SUFFERING BRAIN AND MENTAL PROBLEMS.</a:t>
            </a:r>
          </a:p>
          <a:p>
            <a:pPr>
              <a:buFont typeface="Arial" pitchFamily="34" charset="0"/>
              <a:buChar char="•"/>
            </a:pPr>
            <a:endParaRPr lang="en-NZ" sz="2000" b="1" dirty="0"/>
          </a:p>
          <a:p>
            <a:pPr>
              <a:buFont typeface="Arial" pitchFamily="34" charset="0"/>
              <a:buChar char="•"/>
            </a:pPr>
            <a:r>
              <a:rPr lang="en-NZ" sz="2000" b="1" dirty="0"/>
              <a:t> </a:t>
            </a:r>
            <a:r>
              <a:rPr lang="en-NZ" sz="2000" b="1" i="1" dirty="0"/>
              <a:t>LESS</a:t>
            </a:r>
            <a:r>
              <a:rPr lang="en-NZ" sz="2000" b="1" dirty="0"/>
              <a:t> PEOPLE SUFFERING JOINTS AND BONE PROBLEMS.</a:t>
            </a:r>
          </a:p>
          <a:p>
            <a:endParaRPr lang="en-NZ" sz="2000" b="1" dirty="0"/>
          </a:p>
          <a:p>
            <a:pPr>
              <a:buFont typeface="Arial" pitchFamily="34" charset="0"/>
              <a:buChar char="•"/>
            </a:pPr>
            <a:r>
              <a:rPr lang="en-NZ" sz="2000" b="1" dirty="0"/>
              <a:t> </a:t>
            </a:r>
            <a:r>
              <a:rPr lang="en-NZ" sz="2000" b="1" i="1" dirty="0"/>
              <a:t>LESS</a:t>
            </a:r>
            <a:r>
              <a:rPr lang="en-NZ" sz="2000" b="1" dirty="0"/>
              <a:t> PEOPLE SUFFERING THYROID AND ENERGY PROBLEMS.</a:t>
            </a:r>
          </a:p>
          <a:p>
            <a:pPr>
              <a:buFont typeface="Arial" pitchFamily="34" charset="0"/>
              <a:buChar char="•"/>
            </a:pPr>
            <a:endParaRPr lang="en-NZ" sz="2000" b="1" dirty="0"/>
          </a:p>
          <a:p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WOULD ALSO </a:t>
            </a:r>
            <a:r>
              <a:rPr lang="en-NZ" sz="2000" b="1" i="1" u="sng" dirty="0"/>
              <a:t>GAIN</a:t>
            </a:r>
            <a:r>
              <a:rPr lang="en-NZ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endParaRPr lang="en-NZ" sz="2000" b="1" dirty="0"/>
          </a:p>
          <a:p>
            <a:pPr>
              <a:buFont typeface="Arial" pitchFamily="34" charset="0"/>
              <a:buChar char="•"/>
            </a:pPr>
            <a:r>
              <a:rPr lang="en-NZ" sz="2000" b="1" dirty="0"/>
              <a:t> </a:t>
            </a:r>
            <a:r>
              <a:rPr lang="en-NZ" sz="2000" b="1" i="1" dirty="0"/>
              <a:t>REDUCTION</a:t>
            </a:r>
            <a:r>
              <a:rPr lang="en-NZ" sz="2000" b="1" dirty="0"/>
              <a:t> IN DOCTORS OR SPECIALIST VISITS .</a:t>
            </a:r>
          </a:p>
          <a:p>
            <a:pPr>
              <a:buFont typeface="Arial" pitchFamily="34" charset="0"/>
              <a:buChar char="•"/>
            </a:pPr>
            <a:endParaRPr lang="en-NZ" sz="2000" b="1" dirty="0"/>
          </a:p>
          <a:p>
            <a:pPr>
              <a:buFont typeface="Arial" pitchFamily="34" charset="0"/>
              <a:buChar char="•"/>
            </a:pPr>
            <a:r>
              <a:rPr lang="en-NZ" sz="2000" b="1" dirty="0"/>
              <a:t> </a:t>
            </a:r>
            <a:r>
              <a:rPr lang="en-NZ" sz="2000" b="1" i="1" dirty="0"/>
              <a:t>REDUCTION</a:t>
            </a:r>
            <a:r>
              <a:rPr lang="en-NZ" sz="2000" b="1" dirty="0"/>
              <a:t> IN EXPENSIVE  AND ALL MEDICATIONS.</a:t>
            </a:r>
          </a:p>
          <a:p>
            <a:pPr>
              <a:buFont typeface="Arial" pitchFamily="34" charset="0"/>
              <a:buChar char="•"/>
            </a:pPr>
            <a:endParaRPr lang="en-NZ" sz="2000" b="1" dirty="0"/>
          </a:p>
          <a:p>
            <a:pPr>
              <a:buFont typeface="Arial" pitchFamily="34" charset="0"/>
              <a:buChar char="•"/>
            </a:pPr>
            <a:r>
              <a:rPr lang="en-NZ" sz="2000" b="1" dirty="0"/>
              <a:t> </a:t>
            </a:r>
            <a:r>
              <a:rPr lang="en-NZ" sz="2000" b="1" i="1" dirty="0"/>
              <a:t>REDUCTION</a:t>
            </a:r>
            <a:r>
              <a:rPr lang="en-NZ" sz="2000" b="1" dirty="0"/>
              <a:t> IN MEDICAL AND SURGICAL OPERATIONS.</a:t>
            </a:r>
          </a:p>
          <a:p>
            <a:pPr>
              <a:buFont typeface="Arial" pitchFamily="34" charset="0"/>
              <a:buChar char="•"/>
            </a:pPr>
            <a:endParaRPr lang="en-NZ" sz="2000" b="1" dirty="0"/>
          </a:p>
          <a:p>
            <a:pPr>
              <a:buFont typeface="Arial" pitchFamily="34" charset="0"/>
              <a:buChar char="•"/>
            </a:pPr>
            <a:r>
              <a:rPr lang="en-NZ" sz="2000" b="1" dirty="0"/>
              <a:t> </a:t>
            </a:r>
            <a:r>
              <a:rPr lang="en-NZ" sz="2000" b="1" i="1" dirty="0"/>
              <a:t>REDUCTION</a:t>
            </a:r>
            <a:r>
              <a:rPr lang="en-NZ" sz="2000" b="1" dirty="0"/>
              <a:t> IN THOSE REQUIRING EARLY MEDICAL AND MENTAL CARE.</a:t>
            </a:r>
          </a:p>
          <a:p>
            <a:pPr>
              <a:buFont typeface="Arial" pitchFamily="34" charset="0"/>
              <a:buChar char="•"/>
            </a:pPr>
            <a:endParaRPr lang="en-NZ" sz="2000" b="1" dirty="0"/>
          </a:p>
          <a:p>
            <a:pPr>
              <a:buFont typeface="Arial" pitchFamily="34" charset="0"/>
              <a:buChar char="•"/>
            </a:pPr>
            <a:r>
              <a:rPr lang="en-NZ" sz="2000" b="1" dirty="0"/>
              <a:t> </a:t>
            </a:r>
            <a:r>
              <a:rPr lang="en-NZ" sz="2000" b="1" i="1" dirty="0"/>
              <a:t>REDUCTION</a:t>
            </a:r>
            <a:r>
              <a:rPr lang="en-NZ" sz="2000" b="1" dirty="0"/>
              <a:t> IN PAIN AND SUFFERING FOR EVERYONE INCLUDING CARERS.</a:t>
            </a:r>
          </a:p>
          <a:p>
            <a:pPr>
              <a:buFont typeface="Arial" pitchFamily="34" charset="0"/>
              <a:buChar char="•"/>
            </a:pPr>
            <a:endParaRPr lang="en-NZ" sz="2000" b="1" dirty="0"/>
          </a:p>
          <a:p>
            <a:r>
              <a:rPr lang="en-NZ" sz="20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OVERALL,</a:t>
            </a:r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WE 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</a:rPr>
              <a:t>CAN</a:t>
            </a:r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HAVE A 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</a:rPr>
              <a:t>MUCH BETTER </a:t>
            </a:r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LIFE  - (</a:t>
            </a:r>
            <a:r>
              <a:rPr lang="en-NZ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ALL SAVE HEAPS OF MONEY!)</a:t>
            </a:r>
          </a:p>
        </p:txBody>
      </p:sp>
    </p:spTree>
  </p:cSld>
  <p:clrMapOvr>
    <a:masterClrMapping/>
  </p:clrMapOvr>
  <p:transition spd="slow">
    <p:wedg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8680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200" b="1" u="sng" dirty="0">
                <a:solidFill>
                  <a:srgbClr val="FF0000"/>
                </a:solidFill>
              </a:rPr>
              <a:t>‘Toxicity</a:t>
            </a:r>
            <a:r>
              <a:rPr lang="en-NZ" sz="3200" b="1" u="sng" dirty="0"/>
              <a:t> and Deficiency Are </a:t>
            </a:r>
            <a:r>
              <a:rPr lang="en-NZ" sz="3200" b="1" u="sng" dirty="0">
                <a:solidFill>
                  <a:srgbClr val="FF0000"/>
                </a:solidFill>
              </a:rPr>
              <a:t>Core</a:t>
            </a:r>
            <a:r>
              <a:rPr lang="en-NZ" sz="3200" b="1" u="sng" dirty="0"/>
              <a:t> Problems’</a:t>
            </a:r>
          </a:p>
          <a:p>
            <a:r>
              <a:rPr lang="en-NZ" sz="2800" dirty="0"/>
              <a:t>According to the </a:t>
            </a:r>
            <a:r>
              <a:rPr lang="en-NZ" sz="2800" b="1" dirty="0">
                <a:solidFill>
                  <a:srgbClr val="FF0000"/>
                </a:solidFill>
              </a:rPr>
              <a:t>A</a:t>
            </a:r>
            <a:r>
              <a:rPr lang="en-NZ" sz="2800" b="1" dirty="0"/>
              <a:t>merican </a:t>
            </a:r>
            <a:r>
              <a:rPr lang="en-NZ" sz="2800" b="1" dirty="0">
                <a:solidFill>
                  <a:srgbClr val="FF0000"/>
                </a:solidFill>
              </a:rPr>
              <a:t>A</a:t>
            </a:r>
            <a:r>
              <a:rPr lang="en-NZ" sz="2800" dirty="0"/>
              <a:t>ssociation for the </a:t>
            </a:r>
            <a:r>
              <a:rPr lang="en-NZ" sz="2800" b="1" dirty="0">
                <a:solidFill>
                  <a:srgbClr val="FF0000"/>
                </a:solidFill>
              </a:rPr>
              <a:t>A</a:t>
            </a:r>
            <a:r>
              <a:rPr lang="en-NZ" sz="2800" dirty="0"/>
              <a:t>dvancement of </a:t>
            </a:r>
            <a:r>
              <a:rPr lang="en-NZ" sz="2800" b="1" dirty="0">
                <a:solidFill>
                  <a:srgbClr val="FF0000"/>
                </a:solidFill>
              </a:rPr>
              <a:t>S</a:t>
            </a:r>
            <a:r>
              <a:rPr lang="en-NZ" sz="2800" dirty="0"/>
              <a:t>cience (</a:t>
            </a:r>
            <a:r>
              <a:rPr lang="en-NZ" sz="2800" b="1" dirty="0">
                <a:solidFill>
                  <a:srgbClr val="FF0000"/>
                </a:solidFill>
              </a:rPr>
              <a:t>AAAS</a:t>
            </a:r>
            <a:r>
              <a:rPr lang="en-NZ" sz="2800" dirty="0"/>
              <a:t>), </a:t>
            </a:r>
            <a:r>
              <a:rPr lang="en-NZ" sz="2800" b="1" dirty="0">
                <a:solidFill>
                  <a:srgbClr val="FF0000"/>
                </a:solidFill>
              </a:rPr>
              <a:t>preventable</a:t>
            </a:r>
            <a:r>
              <a:rPr lang="en-NZ" sz="2800" dirty="0"/>
              <a:t> </a:t>
            </a:r>
            <a:r>
              <a:rPr lang="en-NZ" sz="2800" b="1" dirty="0"/>
              <a:t>chronic diseases </a:t>
            </a:r>
            <a:r>
              <a:rPr lang="en-NZ" sz="2800" dirty="0"/>
              <a:t>are now the world's </a:t>
            </a:r>
            <a:r>
              <a:rPr lang="en-NZ" sz="2800" b="1" dirty="0"/>
              <a:t>biggest</a:t>
            </a:r>
            <a:r>
              <a:rPr lang="en-NZ" sz="2800" dirty="0"/>
              <a:t> </a:t>
            </a:r>
            <a:r>
              <a:rPr lang="en-NZ" sz="2800" b="1" dirty="0"/>
              <a:t>killers. </a:t>
            </a:r>
            <a:r>
              <a:rPr lang="en-NZ" sz="2800" dirty="0"/>
              <a:t>The combination of eating nutrient-deficient foods and being </a:t>
            </a:r>
            <a:r>
              <a:rPr lang="en-NZ" sz="2800" u="sng" dirty="0">
                <a:solidFill>
                  <a:srgbClr val="FF0000"/>
                </a:solidFill>
              </a:rPr>
              <a:t>over-exposed</a:t>
            </a:r>
            <a:r>
              <a:rPr lang="en-NZ" sz="2800" dirty="0"/>
              <a:t> to </a:t>
            </a:r>
            <a:r>
              <a:rPr lang="en-NZ" sz="2800" b="1" u="sng" dirty="0">
                <a:solidFill>
                  <a:srgbClr val="FF0000"/>
                </a:solidFill>
              </a:rPr>
              <a:t>toxins</a:t>
            </a:r>
            <a:r>
              <a:rPr lang="en-NZ" sz="2800" dirty="0"/>
              <a:t> is at the </a:t>
            </a:r>
            <a:r>
              <a:rPr lang="en-NZ" sz="2800" b="1" dirty="0">
                <a:solidFill>
                  <a:srgbClr val="FF0000"/>
                </a:solidFill>
              </a:rPr>
              <a:t>core</a:t>
            </a:r>
            <a:r>
              <a:rPr lang="en-NZ" sz="2800" dirty="0"/>
              <a:t> of our </a:t>
            </a:r>
            <a:r>
              <a:rPr lang="en-NZ" sz="2800" b="1" dirty="0"/>
              <a:t>current health crisis. </a:t>
            </a:r>
          </a:p>
          <a:p>
            <a:endParaRPr lang="en-NZ" sz="2800" b="1" dirty="0"/>
          </a:p>
          <a:p>
            <a:r>
              <a:rPr lang="en-NZ" sz="2800" dirty="0"/>
              <a:t>The </a:t>
            </a:r>
            <a:r>
              <a:rPr lang="en-NZ" sz="2800" b="1" dirty="0"/>
              <a:t>answer</a:t>
            </a:r>
            <a:r>
              <a:rPr lang="en-NZ" sz="2800" dirty="0"/>
              <a:t> to this dilemma is certainly </a:t>
            </a:r>
            <a:r>
              <a:rPr lang="en-NZ" sz="2800" b="1" u="sng" dirty="0">
                <a:solidFill>
                  <a:srgbClr val="FF0000"/>
                </a:solidFill>
              </a:rPr>
              <a:t>not</a:t>
            </a:r>
            <a:r>
              <a:rPr lang="en-NZ" sz="2800" dirty="0"/>
              <a:t> to take medication to </a:t>
            </a:r>
            <a:r>
              <a:rPr lang="en-NZ" sz="2800" b="1" dirty="0"/>
              <a:t>mask the symptoms </a:t>
            </a:r>
            <a:r>
              <a:rPr lang="en-NZ" sz="2800" dirty="0"/>
              <a:t>of </a:t>
            </a:r>
            <a:r>
              <a:rPr lang="en-NZ" sz="2800" b="1" dirty="0">
                <a:solidFill>
                  <a:srgbClr val="FF0000"/>
                </a:solidFill>
              </a:rPr>
              <a:t>toxicity</a:t>
            </a:r>
            <a:r>
              <a:rPr lang="en-NZ" sz="2800" dirty="0">
                <a:solidFill>
                  <a:srgbClr val="FF0000"/>
                </a:solidFill>
              </a:rPr>
              <a:t> </a:t>
            </a:r>
            <a:r>
              <a:rPr lang="en-NZ" sz="2800" dirty="0"/>
              <a:t>and deficiency. </a:t>
            </a:r>
            <a:r>
              <a:rPr lang="en-NZ" sz="2800" b="1" dirty="0"/>
              <a:t>The</a:t>
            </a:r>
            <a:r>
              <a:rPr lang="en-NZ" sz="2800" dirty="0"/>
              <a:t> </a:t>
            </a:r>
            <a:r>
              <a:rPr lang="en-NZ" sz="2800" b="1" u="sng" dirty="0"/>
              <a:t>solution</a:t>
            </a:r>
            <a:r>
              <a:rPr lang="en-NZ" sz="2800" dirty="0"/>
              <a:t> is to </a:t>
            </a:r>
            <a:r>
              <a:rPr lang="en-NZ" sz="2800" b="1" u="sng" dirty="0">
                <a:solidFill>
                  <a:srgbClr val="FF0000"/>
                </a:solidFill>
              </a:rPr>
              <a:t>remove</a:t>
            </a:r>
            <a:r>
              <a:rPr lang="en-NZ" sz="2800" dirty="0">
                <a:solidFill>
                  <a:srgbClr val="FF0000"/>
                </a:solidFill>
              </a:rPr>
              <a:t> </a:t>
            </a:r>
            <a:r>
              <a:rPr lang="en-NZ" sz="2800" b="1" dirty="0">
                <a:solidFill>
                  <a:srgbClr val="FF0000"/>
                </a:solidFill>
              </a:rPr>
              <a:t>toxins</a:t>
            </a:r>
            <a:r>
              <a:rPr lang="en-NZ" sz="2800" dirty="0">
                <a:solidFill>
                  <a:srgbClr val="FF0000"/>
                </a:solidFill>
              </a:rPr>
              <a:t>, </a:t>
            </a:r>
            <a:r>
              <a:rPr lang="en-NZ" sz="2800" b="1" dirty="0">
                <a:solidFill>
                  <a:srgbClr val="FF0000"/>
                </a:solidFill>
              </a:rPr>
              <a:t>clean up our systems, </a:t>
            </a:r>
            <a:r>
              <a:rPr lang="en-NZ" sz="2800" dirty="0"/>
              <a:t>and increase eating of the nutrient density of our </a:t>
            </a:r>
            <a:r>
              <a:rPr lang="en-NZ" sz="2800" b="1" dirty="0"/>
              <a:t>natural food.</a:t>
            </a: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FORGET ABOUT KID’S DENTAL HEALTH</a:t>
            </a:r>
          </a:p>
          <a:p>
            <a:pPr algn="ctr"/>
            <a:r>
              <a:rPr lang="en-NZ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 A MOMENT –</a:t>
            </a:r>
          </a:p>
          <a:p>
            <a:pPr algn="ctr"/>
            <a:endParaRPr lang="en-NZ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NZ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THERE IS </a:t>
            </a:r>
            <a:r>
              <a:rPr lang="en-NZ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MUCH </a:t>
            </a:r>
            <a:r>
              <a:rPr lang="en-NZ" sz="32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BIGGER</a:t>
            </a:r>
            <a:r>
              <a:rPr lang="en-NZ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DANGER</a:t>
            </a:r>
          </a:p>
          <a:p>
            <a:pPr algn="ctr"/>
            <a:endParaRPr lang="en-NZ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NZ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THAT EFFECTS US ALL.</a:t>
            </a:r>
          </a:p>
          <a:p>
            <a:pPr algn="ctr"/>
            <a:endParaRPr lang="en-NZ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NZ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WE </a:t>
            </a:r>
            <a:r>
              <a:rPr lang="en-NZ" sz="3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lang="en-NZ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NZ" sz="3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en-NZ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TO BE SLOWLY </a:t>
            </a:r>
            <a:r>
              <a:rPr lang="en-NZ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POISONED</a:t>
            </a:r>
            <a:r>
              <a:rPr lang="en-NZ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/>
            <a:endParaRPr lang="en-NZ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Toshiba\Pictures\Poison 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229200"/>
            <a:ext cx="1457325" cy="1047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u="sng" dirty="0">
                <a:solidFill>
                  <a:srgbClr val="FF0000"/>
                </a:solidFill>
              </a:rPr>
              <a:t>REASONS FOR BEING AGAINST THE BILL - BRIEF SUMMARY OF FACTS:</a:t>
            </a:r>
          </a:p>
          <a:p>
            <a:pPr algn="ctr"/>
            <a:endParaRPr lang="en-NZ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b="1" dirty="0">
                <a:solidFill>
                  <a:srgbClr val="FF0000"/>
                </a:solidFill>
              </a:rPr>
              <a:t>FLUORIDE</a:t>
            </a:r>
            <a:r>
              <a:rPr lang="en-NZ" b="1" dirty="0"/>
              <a:t> (NZ) IS A </a:t>
            </a:r>
            <a:r>
              <a:rPr lang="en-NZ" b="1" u="sng" dirty="0"/>
              <a:t>PROVEN</a:t>
            </a:r>
            <a:r>
              <a:rPr lang="en-NZ" b="1" dirty="0"/>
              <a:t> MAN-MADE </a:t>
            </a:r>
            <a:r>
              <a:rPr lang="en-NZ" b="1" u="sng" dirty="0"/>
              <a:t>TOXIC</a:t>
            </a:r>
            <a:r>
              <a:rPr lang="en-NZ" b="1" dirty="0"/>
              <a:t> CHEMICAL AND IS A HEALTH HAZARD.</a:t>
            </a:r>
          </a:p>
          <a:p>
            <a:pPr marL="342900" indent="-342900">
              <a:buFont typeface="+mj-lt"/>
              <a:buAutoNum type="arabicPeriod"/>
            </a:pPr>
            <a:endParaRPr lang="en-NZ" b="1" dirty="0"/>
          </a:p>
          <a:p>
            <a:pPr marL="342900" indent="-342900">
              <a:buFont typeface="+mj-lt"/>
              <a:buAutoNum type="arabicPeriod"/>
            </a:pPr>
            <a:r>
              <a:rPr lang="en-NZ" b="1" dirty="0">
                <a:solidFill>
                  <a:srgbClr val="FF0000"/>
                </a:solidFill>
              </a:rPr>
              <a:t>FLUORIDE</a:t>
            </a:r>
            <a:r>
              <a:rPr lang="en-NZ" b="1" dirty="0"/>
              <a:t> HAS EFFECT ON </a:t>
            </a:r>
            <a:r>
              <a:rPr lang="en-NZ" b="1" u="sng" dirty="0"/>
              <a:t>ALL</a:t>
            </a:r>
            <a:r>
              <a:rPr lang="en-NZ" b="1" dirty="0"/>
              <a:t> BODILY ORGANS IF INGESTED – NOT ONLY TEETH.</a:t>
            </a:r>
            <a:endParaRPr lang="en-NZ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NZ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b="1" dirty="0">
                <a:solidFill>
                  <a:srgbClr val="FF0000"/>
                </a:solidFill>
              </a:rPr>
              <a:t>FLUORIDE </a:t>
            </a:r>
            <a:r>
              <a:rPr lang="en-NZ" b="1" dirty="0"/>
              <a:t>EXPOSURE OR INTAKE </a:t>
            </a:r>
            <a:r>
              <a:rPr lang="en-NZ" b="1" u="sng" dirty="0"/>
              <a:t>BY WATER  </a:t>
            </a:r>
            <a:r>
              <a:rPr lang="en-NZ" b="1" dirty="0"/>
              <a:t>TO EACH HUMAN </a:t>
            </a:r>
            <a:r>
              <a:rPr lang="en-NZ" b="1" u="sng" dirty="0"/>
              <a:t>CAN’T</a:t>
            </a:r>
            <a:r>
              <a:rPr lang="en-NZ" b="1" dirty="0"/>
              <a:t> BE CONTROLLED.</a:t>
            </a:r>
            <a:endParaRPr lang="en-NZ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NZ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b="1" dirty="0">
                <a:solidFill>
                  <a:srgbClr val="FF0000"/>
                </a:solidFill>
              </a:rPr>
              <a:t>FLUORIDE  </a:t>
            </a:r>
            <a:r>
              <a:rPr lang="en-NZ" b="1" dirty="0"/>
              <a:t>IS A PROVEN </a:t>
            </a:r>
            <a:r>
              <a:rPr lang="en-NZ" b="1" u="sng" dirty="0"/>
              <a:t>NEUROTOXIN</a:t>
            </a:r>
            <a:r>
              <a:rPr lang="en-NZ" b="1" dirty="0"/>
              <a:t> AND EFFECTS YOUNG BRAINS IN PARTICULAR.</a:t>
            </a:r>
          </a:p>
          <a:p>
            <a:pPr marL="342900" indent="-342900">
              <a:buFont typeface="+mj-lt"/>
              <a:buAutoNum type="arabicPeriod"/>
            </a:pPr>
            <a:endParaRPr lang="en-NZ" b="1" dirty="0"/>
          </a:p>
          <a:p>
            <a:pPr marL="342900" indent="-342900">
              <a:buFont typeface="+mj-lt"/>
              <a:buAutoNum type="arabicPeriod"/>
            </a:pPr>
            <a:r>
              <a:rPr lang="en-NZ" b="1" dirty="0">
                <a:solidFill>
                  <a:srgbClr val="FF0000"/>
                </a:solidFill>
              </a:rPr>
              <a:t> FLUORIDE </a:t>
            </a:r>
            <a:r>
              <a:rPr lang="en-NZ" b="1" dirty="0"/>
              <a:t> WAS INTRODUCED TO SOLVE A </a:t>
            </a:r>
            <a:r>
              <a:rPr lang="en-NZ" b="1" u="sng" dirty="0"/>
              <a:t>BUSINESS</a:t>
            </a:r>
            <a:r>
              <a:rPr lang="en-NZ" b="1" dirty="0"/>
              <a:t> PROBLEM, </a:t>
            </a:r>
            <a:r>
              <a:rPr lang="en-NZ" b="1" u="sng" dirty="0"/>
              <a:t>NOT </a:t>
            </a:r>
            <a:r>
              <a:rPr lang="en-NZ" b="1" dirty="0"/>
              <a:t> A DENTAL ONE.</a:t>
            </a:r>
          </a:p>
          <a:p>
            <a:pPr marL="342900" indent="-342900">
              <a:buFont typeface="+mj-lt"/>
              <a:buAutoNum type="arabicPeriod"/>
            </a:pPr>
            <a:endParaRPr lang="en-NZ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b="1" dirty="0">
                <a:solidFill>
                  <a:srgbClr val="FF0000"/>
                </a:solidFill>
              </a:rPr>
              <a:t>FLUORIDE</a:t>
            </a:r>
            <a:r>
              <a:rPr lang="en-NZ" b="1" dirty="0"/>
              <a:t> CREATES </a:t>
            </a:r>
            <a:r>
              <a:rPr lang="en-NZ" b="1" u="sng" dirty="0"/>
              <a:t>MORE </a:t>
            </a:r>
            <a:r>
              <a:rPr lang="en-NZ" b="1" dirty="0"/>
              <a:t>PROBLEMS THAN IT SOLVES – AS ALSO </a:t>
            </a:r>
            <a:r>
              <a:rPr lang="en-NZ" b="1" u="sng" dirty="0"/>
              <a:t>PROVEN</a:t>
            </a:r>
            <a:r>
              <a:rPr lang="en-NZ" b="1" dirty="0"/>
              <a:t> OVERSEAS.</a:t>
            </a:r>
          </a:p>
          <a:p>
            <a:pPr marL="342900" indent="-342900">
              <a:buFont typeface="+mj-lt"/>
              <a:buAutoNum type="arabicPeriod"/>
            </a:pPr>
            <a:endParaRPr lang="en-NZ" b="1" dirty="0"/>
          </a:p>
          <a:p>
            <a:pPr marL="342900" indent="-342900">
              <a:buFont typeface="+mj-lt"/>
              <a:buAutoNum type="arabicPeriod"/>
            </a:pPr>
            <a:r>
              <a:rPr lang="en-NZ" b="1" dirty="0">
                <a:solidFill>
                  <a:srgbClr val="FF0000"/>
                </a:solidFill>
              </a:rPr>
              <a:t>FLUORIDE </a:t>
            </a:r>
            <a:r>
              <a:rPr lang="en-NZ" b="1" dirty="0"/>
              <a:t>HAS BEEN </a:t>
            </a:r>
            <a:r>
              <a:rPr lang="en-NZ" b="1" u="sng" dirty="0"/>
              <a:t>REJECTED OR BANNED </a:t>
            </a:r>
            <a:r>
              <a:rPr lang="en-NZ" b="1" dirty="0"/>
              <a:t>BY SOME </a:t>
            </a:r>
            <a:r>
              <a:rPr lang="en-NZ" b="1" u="sng" dirty="0">
                <a:solidFill>
                  <a:srgbClr val="FF0000"/>
                </a:solidFill>
              </a:rPr>
              <a:t>95%</a:t>
            </a:r>
            <a:r>
              <a:rPr lang="en-NZ" b="1" dirty="0"/>
              <a:t> OF COUNTRIES.</a:t>
            </a:r>
          </a:p>
          <a:p>
            <a:pPr marL="342900" indent="-342900">
              <a:buFont typeface="+mj-lt"/>
              <a:buAutoNum type="arabicPeriod"/>
            </a:pPr>
            <a:endParaRPr lang="en-NZ" b="1" dirty="0"/>
          </a:p>
          <a:p>
            <a:pPr marL="342900" indent="-342900">
              <a:buFont typeface="+mj-lt"/>
              <a:buAutoNum type="arabicPeriod"/>
            </a:pPr>
            <a:r>
              <a:rPr lang="en-NZ" b="1" dirty="0">
                <a:solidFill>
                  <a:srgbClr val="FF0000"/>
                </a:solidFill>
              </a:rPr>
              <a:t>FLUORIDE </a:t>
            </a:r>
            <a:r>
              <a:rPr lang="en-NZ" b="1" u="sng" dirty="0"/>
              <a:t>DOES</a:t>
            </a:r>
            <a:r>
              <a:rPr lang="en-NZ" b="1" dirty="0"/>
              <a:t> HAVE </a:t>
            </a:r>
            <a:r>
              <a:rPr lang="en-NZ" b="1" u="sng" dirty="0"/>
              <a:t>NON-TOXIC AND BETTER </a:t>
            </a:r>
            <a:r>
              <a:rPr lang="en-NZ" b="1" dirty="0"/>
              <a:t>‘ALTERNATIVES’ AVAILABLE IN NZ.</a:t>
            </a:r>
          </a:p>
          <a:p>
            <a:pPr marL="342900" indent="-342900">
              <a:buFont typeface="+mj-lt"/>
              <a:buAutoNum type="arabicPeriod"/>
            </a:pPr>
            <a:endParaRPr lang="en-NZ" b="1" dirty="0"/>
          </a:p>
          <a:p>
            <a:pPr marL="342900" indent="-342900">
              <a:buFont typeface="+mj-lt"/>
              <a:buAutoNum type="arabicPeriod"/>
            </a:pPr>
            <a:r>
              <a:rPr lang="en-NZ" b="1" dirty="0">
                <a:solidFill>
                  <a:srgbClr val="FF0000"/>
                </a:solidFill>
              </a:rPr>
              <a:t>FLUORIDE </a:t>
            </a:r>
            <a:r>
              <a:rPr lang="en-NZ" b="1" u="sng" dirty="0"/>
              <a:t>DOES </a:t>
            </a:r>
            <a:r>
              <a:rPr lang="en-NZ" b="1" dirty="0"/>
              <a:t>HAVE LINKS TO </a:t>
            </a:r>
            <a:r>
              <a:rPr lang="en-NZ" b="1" u="sng" dirty="0">
                <a:solidFill>
                  <a:srgbClr val="FF0000"/>
                </a:solidFill>
              </a:rPr>
              <a:t>CANCERS</a:t>
            </a:r>
            <a:r>
              <a:rPr lang="en-NZ" b="1" dirty="0"/>
              <a:t> AND REDUCES  PATIENTS RECOVERIES.</a:t>
            </a:r>
          </a:p>
          <a:p>
            <a:pPr marL="342900" indent="-342900">
              <a:buFont typeface="+mj-lt"/>
              <a:buAutoNum type="arabicPeriod"/>
            </a:pPr>
            <a:endParaRPr lang="en-NZ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b="1" dirty="0">
                <a:solidFill>
                  <a:srgbClr val="FF0000"/>
                </a:solidFill>
              </a:rPr>
              <a:t>FLUORIDE </a:t>
            </a:r>
            <a:r>
              <a:rPr lang="en-NZ" b="1" dirty="0"/>
              <a:t>‘</a:t>
            </a:r>
            <a:r>
              <a:rPr lang="en-NZ" b="1" u="sng" dirty="0"/>
              <a:t>ENFORCING’</a:t>
            </a:r>
            <a:r>
              <a:rPr lang="en-NZ" b="1" dirty="0"/>
              <a:t> CONTRAVENES </a:t>
            </a:r>
            <a:r>
              <a:rPr lang="en-NZ" b="1" dirty="0">
                <a:solidFill>
                  <a:srgbClr val="FF0000"/>
                </a:solidFill>
              </a:rPr>
              <a:t>HUMAN RIGHTS </a:t>
            </a:r>
            <a:r>
              <a:rPr lang="en-NZ" b="1" dirty="0"/>
              <a:t>AND </a:t>
            </a:r>
            <a:r>
              <a:rPr lang="en-NZ" b="1" dirty="0">
                <a:solidFill>
                  <a:srgbClr val="FF0000"/>
                </a:solidFill>
              </a:rPr>
              <a:t>UNESCO AGREEMENT</a:t>
            </a:r>
            <a:r>
              <a:rPr lang="en-NZ" b="1" dirty="0"/>
              <a:t>. </a:t>
            </a:r>
            <a:endParaRPr lang="en-N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02334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1872208" cy="23042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36510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/>
              <a:t>Thank you </a:t>
            </a:r>
            <a:r>
              <a:rPr lang="en-NZ" sz="2000" dirty="0"/>
              <a:t>for watching and helping to rectify this </a:t>
            </a:r>
            <a:r>
              <a:rPr lang="en-NZ" sz="2000" dirty="0">
                <a:solidFill>
                  <a:srgbClr val="FF0000"/>
                </a:solidFill>
              </a:rPr>
              <a:t>toxic</a:t>
            </a:r>
            <a:r>
              <a:rPr lang="en-NZ" sz="2000" dirty="0"/>
              <a:t> problem.</a:t>
            </a:r>
          </a:p>
        </p:txBody>
      </p:sp>
      <p:pic>
        <p:nvPicPr>
          <p:cNvPr id="4" name="Picture 3" descr="cid:30B10244-DE72-496E-A09C-CF3FFF66FF5B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635896" y="4941168"/>
            <a:ext cx="2057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6165304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/>
              <a:t>ALL </a:t>
            </a:r>
            <a:r>
              <a:rPr lang="en-NZ" sz="1600" b="1" dirty="0">
                <a:solidFill>
                  <a:srgbClr val="FF0000"/>
                </a:solidFill>
              </a:rPr>
              <a:t>HELL</a:t>
            </a:r>
            <a:r>
              <a:rPr lang="en-NZ" sz="1600" b="1" dirty="0"/>
              <a:t> </a:t>
            </a:r>
            <a:r>
              <a:rPr lang="en-NZ" sz="1600" dirty="0"/>
              <a:t>MAY BREAK LOOSE SOON BUT, </a:t>
            </a:r>
            <a:r>
              <a:rPr lang="en-NZ" sz="1600" b="1" u="sng" dirty="0"/>
              <a:t>WE</a:t>
            </a:r>
            <a:r>
              <a:rPr lang="en-NZ" sz="1600" dirty="0"/>
              <a:t> AND </a:t>
            </a:r>
            <a:r>
              <a:rPr lang="en-NZ" sz="1600" b="1" dirty="0"/>
              <a:t>ALL</a:t>
            </a:r>
            <a:r>
              <a:rPr lang="en-NZ" sz="1600" dirty="0"/>
              <a:t> FAMILIES </a:t>
            </a:r>
            <a:r>
              <a:rPr lang="en-NZ" sz="1600" b="1" u="sng" dirty="0"/>
              <a:t>NEED</a:t>
            </a:r>
            <a:r>
              <a:rPr lang="en-NZ" sz="1600" b="1" dirty="0"/>
              <a:t> </a:t>
            </a:r>
            <a:r>
              <a:rPr lang="en-NZ" sz="1600" b="1" dirty="0">
                <a:solidFill>
                  <a:srgbClr val="FF0000"/>
                </a:solidFill>
              </a:rPr>
              <a:t>ACTION</a:t>
            </a:r>
            <a:r>
              <a:rPr lang="en-NZ" sz="1600" b="1" dirty="0"/>
              <a:t> </a:t>
            </a:r>
            <a:r>
              <a:rPr lang="en-NZ" sz="1600" dirty="0"/>
              <a:t>TO  </a:t>
            </a:r>
            <a:r>
              <a:rPr lang="en-NZ" sz="1600" b="1" u="sng" dirty="0">
                <a:solidFill>
                  <a:srgbClr val="FF0000"/>
                </a:solidFill>
              </a:rPr>
              <a:t>SURVIVE</a:t>
            </a:r>
            <a:r>
              <a:rPr lang="en-NZ" sz="1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u="sng" dirty="0"/>
              <a:t>SOME</a:t>
            </a:r>
            <a:r>
              <a:rPr lang="en-NZ" sz="2400" b="1" dirty="0"/>
              <a:t> OFFICIALS </a:t>
            </a:r>
            <a:r>
              <a:rPr lang="en-NZ" sz="2400" b="1" u="sng" dirty="0"/>
              <a:t>WILL</a:t>
            </a:r>
            <a:r>
              <a:rPr lang="en-NZ" sz="2400" b="1" dirty="0"/>
              <a:t> FIND IT DIFFICULT TO ACCEPT</a:t>
            </a:r>
          </a:p>
          <a:p>
            <a:pPr algn="ctr"/>
            <a:r>
              <a:rPr lang="en-NZ" sz="2400" b="1" dirty="0"/>
              <a:t>ANY NEW INFORMATION BUT IT IS </a:t>
            </a:r>
            <a:r>
              <a:rPr lang="en-NZ" sz="2400" b="1" u="sng" dirty="0"/>
              <a:t>THE</a:t>
            </a:r>
            <a:r>
              <a:rPr lang="en-NZ" sz="2400" b="1" dirty="0"/>
              <a:t> OPPORTUNITY TO                  </a:t>
            </a:r>
            <a:r>
              <a:rPr lang="en-NZ" sz="2400" b="1" u="sng" dirty="0"/>
              <a:t>BAN</a:t>
            </a:r>
            <a:r>
              <a:rPr lang="en-NZ" sz="2400" b="1" dirty="0"/>
              <a:t> FLUORIDE</a:t>
            </a:r>
          </a:p>
          <a:p>
            <a:pPr algn="ctr"/>
            <a:r>
              <a:rPr lang="en-NZ" sz="2400" b="1" dirty="0"/>
              <a:t>AND TO LEAD A NEW WAY TO BETTER </a:t>
            </a:r>
            <a:r>
              <a:rPr lang="en-NZ" sz="2400" b="1" u="sng" dirty="0"/>
              <a:t>OVERALL</a:t>
            </a:r>
            <a:r>
              <a:rPr lang="en-NZ" sz="2400" b="1" dirty="0"/>
              <a:t> HEALTH IN NZ.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3573016"/>
            <a:ext cx="648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/>
              <a:t>JGW</a:t>
            </a:r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u="sng" dirty="0">
                <a:solidFill>
                  <a:srgbClr val="FF0000"/>
                </a:solidFill>
              </a:rPr>
              <a:t>WHY</a:t>
            </a:r>
            <a:r>
              <a:rPr lang="en-NZ" sz="3200" b="1" dirty="0"/>
              <a:t> WAS </a:t>
            </a:r>
            <a:r>
              <a:rPr lang="en-NZ" sz="3200" b="1" dirty="0">
                <a:solidFill>
                  <a:srgbClr val="FF0000"/>
                </a:solidFill>
              </a:rPr>
              <a:t>‘FLUORIDATION’</a:t>
            </a:r>
            <a:r>
              <a:rPr lang="en-NZ" sz="3200" b="1" dirty="0"/>
              <a:t> EVER STARTED IN THE FIRST PLACE?</a:t>
            </a:r>
          </a:p>
          <a:p>
            <a:pPr algn="ctr"/>
            <a:r>
              <a:rPr lang="en-NZ" sz="3200" b="1" u="sng" dirty="0">
                <a:solidFill>
                  <a:srgbClr val="FF0000"/>
                </a:solidFill>
              </a:rPr>
              <a:t>WHY</a:t>
            </a:r>
            <a:r>
              <a:rPr lang="en-NZ" sz="3200" b="1" dirty="0"/>
              <a:t> WAS </a:t>
            </a:r>
            <a:r>
              <a:rPr lang="en-NZ" sz="3200" b="1" u="sng" dirty="0">
                <a:solidFill>
                  <a:srgbClr val="FF0000"/>
                </a:solidFill>
              </a:rPr>
              <a:t>FLUORIDE</a:t>
            </a:r>
            <a:r>
              <a:rPr lang="en-NZ" sz="3200" b="1" dirty="0"/>
              <a:t> CHOSEN AS THE MEDIUM</a:t>
            </a:r>
          </a:p>
          <a:p>
            <a:pPr algn="ctr"/>
            <a:r>
              <a:rPr lang="en-NZ" sz="3200" b="1" dirty="0"/>
              <a:t>AND NOT SOMETHING ELSE?</a:t>
            </a:r>
          </a:p>
          <a:p>
            <a:pPr algn="ctr"/>
            <a:endParaRPr lang="en-NZ" sz="3200" b="1" dirty="0"/>
          </a:p>
          <a:p>
            <a:pPr algn="ctr"/>
            <a:r>
              <a:rPr lang="en-NZ" sz="3200" b="1" u="sng" dirty="0">
                <a:solidFill>
                  <a:srgbClr val="FF0000"/>
                </a:solidFill>
              </a:rPr>
              <a:t>HISTORY</a:t>
            </a:r>
            <a:r>
              <a:rPr lang="en-NZ" sz="3200" b="1" u="sng" dirty="0"/>
              <a:t> </a:t>
            </a:r>
            <a:r>
              <a:rPr lang="en-NZ" sz="3200" b="1" u="sng" dirty="0">
                <a:solidFill>
                  <a:srgbClr val="FF0000"/>
                </a:solidFill>
              </a:rPr>
              <a:t>PROVIDES THE ANSWER.</a:t>
            </a:r>
          </a:p>
          <a:p>
            <a:pPr algn="ctr"/>
            <a:endParaRPr lang="en-NZ" sz="3200" b="1" dirty="0"/>
          </a:p>
          <a:p>
            <a:pPr algn="ctr"/>
            <a:r>
              <a:rPr lang="en-NZ" sz="3200" b="1" u="sng" dirty="0"/>
              <a:t>‘BIG BUSINESS’</a:t>
            </a:r>
            <a:r>
              <a:rPr lang="en-NZ" sz="3200" b="1" dirty="0"/>
              <a:t> HAD A PROBLEM.</a:t>
            </a:r>
          </a:p>
          <a:p>
            <a:pPr algn="ctr"/>
            <a:r>
              <a:rPr lang="en-NZ" sz="3200" b="1" u="sng" dirty="0">
                <a:solidFill>
                  <a:srgbClr val="FF0000"/>
                </a:solidFill>
              </a:rPr>
              <a:t>BUT</a:t>
            </a:r>
          </a:p>
          <a:p>
            <a:pPr algn="ctr"/>
            <a:r>
              <a:rPr lang="en-NZ" sz="3200" b="1" dirty="0"/>
              <a:t>IF </a:t>
            </a:r>
            <a:r>
              <a:rPr lang="en-NZ" sz="3200" b="1" dirty="0">
                <a:solidFill>
                  <a:srgbClr val="FF0000"/>
                </a:solidFill>
              </a:rPr>
              <a:t>THEY</a:t>
            </a:r>
            <a:r>
              <a:rPr lang="en-NZ" sz="3200" b="1" dirty="0"/>
              <a:t> COULD </a:t>
            </a:r>
            <a:r>
              <a:rPr lang="en-NZ" sz="3200" b="1" dirty="0">
                <a:solidFill>
                  <a:srgbClr val="FF0000"/>
                </a:solidFill>
              </a:rPr>
              <a:t>‘CON’ </a:t>
            </a:r>
            <a:r>
              <a:rPr lang="en-NZ" sz="3200" b="1" dirty="0"/>
              <a:t>PEOPLE INTO BELIEVING</a:t>
            </a:r>
          </a:p>
          <a:p>
            <a:pPr algn="ctr"/>
            <a:r>
              <a:rPr lang="en-NZ" sz="3200" b="1" dirty="0"/>
              <a:t>THEY WERE PROVIDING A HEALTH BENEFIT,</a:t>
            </a:r>
          </a:p>
          <a:p>
            <a:pPr algn="ctr"/>
            <a:r>
              <a:rPr lang="en-NZ" sz="3200" b="1" dirty="0">
                <a:solidFill>
                  <a:srgbClr val="FF0000"/>
                </a:solidFill>
              </a:rPr>
              <a:t>THEY</a:t>
            </a:r>
            <a:r>
              <a:rPr lang="en-NZ" sz="3200" b="1" dirty="0"/>
              <a:t> WOULD BE HAPPY &amp; SUCCESSFUL.</a:t>
            </a: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2809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4000" b="1" dirty="0"/>
              <a:t>This </a:t>
            </a:r>
            <a:r>
              <a:rPr lang="en-NZ" sz="4000" b="1" dirty="0">
                <a:solidFill>
                  <a:srgbClr val="FF0000"/>
                </a:solidFill>
              </a:rPr>
              <a:t>‘Big Con’ </a:t>
            </a:r>
            <a:r>
              <a:rPr lang="en-NZ" sz="4000" b="1" dirty="0"/>
              <a:t>started in America!</a:t>
            </a:r>
          </a:p>
          <a:p>
            <a:pPr algn="ctr"/>
            <a:endParaRPr lang="en-NZ" sz="3600" dirty="0"/>
          </a:p>
          <a:p>
            <a:pPr algn="ctr"/>
            <a:r>
              <a:rPr lang="en-NZ" sz="2800" dirty="0"/>
              <a:t>THERE WAS A </a:t>
            </a:r>
            <a:r>
              <a:rPr lang="en-NZ" sz="2800" b="1" u="sng" dirty="0"/>
              <a:t>MASSIVE</a:t>
            </a:r>
            <a:r>
              <a:rPr lang="en-NZ" sz="2800" dirty="0"/>
              <a:t> AMOUNT OF </a:t>
            </a:r>
            <a:r>
              <a:rPr lang="en-NZ" sz="2800" b="1" dirty="0">
                <a:solidFill>
                  <a:srgbClr val="FF0000"/>
                </a:solidFill>
              </a:rPr>
              <a:t>TOXIC WASTE </a:t>
            </a:r>
            <a:r>
              <a:rPr lang="en-NZ" sz="2800" dirty="0"/>
              <a:t>BEING PRODUCED AS AMERICA DEVELOPED THE ATOMIC BOMB FOR </a:t>
            </a:r>
            <a:r>
              <a:rPr lang="en-NZ" sz="2800" b="1" dirty="0"/>
              <a:t>DEFENCE</a:t>
            </a:r>
            <a:r>
              <a:rPr lang="en-NZ" sz="2800" dirty="0"/>
              <a:t> PURPOSES.</a:t>
            </a:r>
          </a:p>
          <a:p>
            <a:pPr algn="ctr"/>
            <a:r>
              <a:rPr lang="en-NZ" sz="2800" dirty="0"/>
              <a:t>(Hiroshima and Nagasaki bombed 1945)</a:t>
            </a:r>
          </a:p>
          <a:p>
            <a:pPr algn="ctr"/>
            <a:endParaRPr lang="en-NZ" sz="2800" dirty="0"/>
          </a:p>
          <a:p>
            <a:pPr algn="ctr"/>
            <a:r>
              <a:rPr lang="en-NZ" sz="2800" dirty="0"/>
              <a:t>THE </a:t>
            </a:r>
            <a:r>
              <a:rPr lang="en-NZ" sz="2800" b="1" dirty="0"/>
              <a:t>AMERICAN GOVERNMENT </a:t>
            </a:r>
            <a:r>
              <a:rPr lang="en-NZ" sz="2800" dirty="0"/>
              <a:t>BACKED THESE INDUSTRIES </a:t>
            </a:r>
            <a:r>
              <a:rPr lang="en-NZ" sz="2800" b="1" dirty="0">
                <a:solidFill>
                  <a:srgbClr val="FF0000"/>
                </a:solidFill>
              </a:rPr>
              <a:t>BUT</a:t>
            </a:r>
            <a:r>
              <a:rPr lang="en-NZ" sz="2800" dirty="0"/>
              <a:t> THERE WERE SOME </a:t>
            </a:r>
            <a:r>
              <a:rPr lang="en-NZ" sz="2800" b="1" dirty="0">
                <a:solidFill>
                  <a:srgbClr val="FF0000"/>
                </a:solidFill>
              </a:rPr>
              <a:t>‘</a:t>
            </a:r>
            <a:r>
              <a:rPr lang="en-NZ" sz="2800" b="1" u="sng" dirty="0">
                <a:solidFill>
                  <a:srgbClr val="FF0000"/>
                </a:solidFill>
              </a:rPr>
              <a:t>UNUSUAL</a:t>
            </a:r>
            <a:r>
              <a:rPr lang="en-NZ" sz="2800" dirty="0">
                <a:solidFill>
                  <a:srgbClr val="FF0000"/>
                </a:solidFill>
              </a:rPr>
              <a:t> </a:t>
            </a:r>
            <a:r>
              <a:rPr lang="en-NZ" sz="2800" b="1" dirty="0">
                <a:solidFill>
                  <a:srgbClr val="FF0000"/>
                </a:solidFill>
              </a:rPr>
              <a:t>ACTIVITIES’</a:t>
            </a:r>
            <a:r>
              <a:rPr lang="en-NZ" sz="2800" dirty="0"/>
              <a:t> THAT WENT ON BEHIND THE SCENES.</a:t>
            </a:r>
          </a:p>
          <a:p>
            <a:pPr algn="ctr"/>
            <a:endParaRPr lang="en-NZ" sz="2800" dirty="0"/>
          </a:p>
          <a:p>
            <a:pPr algn="ctr"/>
            <a:r>
              <a:rPr lang="en-NZ" sz="2800" b="1" dirty="0"/>
              <a:t>INDUSTRY</a:t>
            </a:r>
            <a:r>
              <a:rPr lang="en-NZ" sz="2800" dirty="0"/>
              <a:t> ALSO HIRED </a:t>
            </a:r>
            <a:r>
              <a:rPr lang="en-NZ" sz="2800" b="1" dirty="0"/>
              <a:t>‘THE BEST IN THE FIELD’ </a:t>
            </a:r>
            <a:r>
              <a:rPr lang="en-NZ" sz="2800" dirty="0"/>
              <a:t>OF</a:t>
            </a:r>
            <a:r>
              <a:rPr lang="en-NZ" sz="2800" b="1" dirty="0"/>
              <a:t>  PUBLICITY AND HUMAN RELATIONS </a:t>
            </a:r>
            <a:r>
              <a:rPr lang="en-NZ" sz="2800" b="1" dirty="0">
                <a:solidFill>
                  <a:srgbClr val="FF0000"/>
                </a:solidFill>
              </a:rPr>
              <a:t>‘PR EXPERTS’ </a:t>
            </a:r>
            <a:r>
              <a:rPr lang="en-NZ" sz="2800" b="1" dirty="0"/>
              <a:t>                                        </a:t>
            </a:r>
            <a:r>
              <a:rPr lang="en-NZ" sz="2800" dirty="0"/>
              <a:t>TO ACHIEVE </a:t>
            </a:r>
            <a:r>
              <a:rPr lang="en-NZ" sz="2800" b="1" dirty="0"/>
              <a:t>THEIR</a:t>
            </a:r>
            <a:r>
              <a:rPr lang="en-NZ" sz="2800" dirty="0"/>
              <a:t> </a:t>
            </a:r>
            <a:r>
              <a:rPr lang="en-NZ" sz="2800" b="1" dirty="0">
                <a:solidFill>
                  <a:srgbClr val="FF0000"/>
                </a:solidFill>
              </a:rPr>
              <a:t>‘PLAN’ </a:t>
            </a:r>
            <a:r>
              <a:rPr lang="en-NZ" sz="2800" dirty="0"/>
              <a:t>– </a:t>
            </a:r>
            <a:r>
              <a:rPr lang="en-NZ" sz="2800" b="1" dirty="0"/>
              <a:t>WHY?</a:t>
            </a:r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NZ" dirty="0"/>
              <a:t>This </a:t>
            </a:r>
            <a:r>
              <a:rPr lang="en-NZ" b="1" dirty="0">
                <a:solidFill>
                  <a:srgbClr val="FF0000"/>
                </a:solidFill>
              </a:rPr>
              <a:t>‘Big Con’ </a:t>
            </a:r>
            <a:r>
              <a:rPr lang="en-NZ" dirty="0"/>
              <a:t>in America!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752528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Their </a:t>
            </a:r>
            <a:r>
              <a:rPr lang="en-NZ" b="1" dirty="0"/>
              <a:t>aluminium</a:t>
            </a:r>
            <a:r>
              <a:rPr lang="en-NZ" dirty="0"/>
              <a:t> </a:t>
            </a:r>
            <a:r>
              <a:rPr lang="en-NZ" b="1" dirty="0"/>
              <a:t>industry</a:t>
            </a:r>
            <a:r>
              <a:rPr lang="en-NZ" dirty="0"/>
              <a:t> had a industrial site </a:t>
            </a:r>
            <a:r>
              <a:rPr lang="en-NZ" b="1" dirty="0"/>
              <a:t>problem</a:t>
            </a:r>
            <a:r>
              <a:rPr lang="en-NZ" dirty="0"/>
              <a:t> disposing of their </a:t>
            </a:r>
            <a:r>
              <a:rPr lang="en-NZ" b="1" dirty="0"/>
              <a:t>massive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toxic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waste</a:t>
            </a:r>
            <a:r>
              <a:rPr lang="en-NZ" dirty="0"/>
              <a:t>.</a:t>
            </a:r>
          </a:p>
          <a:p>
            <a:r>
              <a:rPr lang="en-NZ" dirty="0"/>
              <a:t>Their toxic waste was very </a:t>
            </a:r>
            <a:r>
              <a:rPr lang="en-NZ" b="1" dirty="0"/>
              <a:t>expensive</a:t>
            </a:r>
            <a:r>
              <a:rPr lang="en-NZ" dirty="0"/>
              <a:t> to </a:t>
            </a:r>
            <a:r>
              <a:rPr lang="en-NZ" b="1" dirty="0"/>
              <a:t>legally</a:t>
            </a:r>
            <a:r>
              <a:rPr lang="en-NZ" dirty="0"/>
              <a:t> </a:t>
            </a:r>
            <a:r>
              <a:rPr lang="en-NZ" b="1" dirty="0"/>
              <a:t>dispose</a:t>
            </a:r>
            <a:r>
              <a:rPr lang="en-NZ" dirty="0"/>
              <a:t> of (even back in 1945) due to </a:t>
            </a:r>
            <a:r>
              <a:rPr lang="en-NZ" b="1" dirty="0"/>
              <a:t>USA</a:t>
            </a:r>
            <a:r>
              <a:rPr lang="en-NZ" dirty="0"/>
              <a:t> </a:t>
            </a:r>
            <a:r>
              <a:rPr lang="en-NZ" b="1" dirty="0"/>
              <a:t>laws</a:t>
            </a:r>
            <a:r>
              <a:rPr lang="en-NZ" dirty="0"/>
              <a:t>. They were being </a:t>
            </a:r>
            <a:r>
              <a:rPr lang="en-NZ" b="1" u="sng" dirty="0"/>
              <a:t>sued</a:t>
            </a:r>
            <a:r>
              <a:rPr lang="en-NZ" dirty="0"/>
              <a:t> by many neighbours – trees and </a:t>
            </a:r>
            <a:r>
              <a:rPr lang="en-NZ" u="sng" dirty="0"/>
              <a:t>toothless</a:t>
            </a:r>
            <a:r>
              <a:rPr lang="en-NZ" dirty="0"/>
              <a:t> cattle, </a:t>
            </a:r>
            <a:r>
              <a:rPr lang="en-NZ" b="1" dirty="0"/>
              <a:t>dying</a:t>
            </a:r>
            <a:r>
              <a:rPr lang="en-NZ" dirty="0"/>
              <a:t> over </a:t>
            </a:r>
            <a:r>
              <a:rPr lang="en-NZ" b="1" u="sng" dirty="0"/>
              <a:t>hundreds</a:t>
            </a:r>
            <a:r>
              <a:rPr lang="en-NZ" b="1" dirty="0"/>
              <a:t> of acres</a:t>
            </a:r>
            <a:r>
              <a:rPr lang="en-NZ" dirty="0"/>
              <a:t>. </a:t>
            </a:r>
          </a:p>
          <a:p>
            <a:r>
              <a:rPr lang="en-NZ" dirty="0"/>
              <a:t>Bureaucrats hatched a </a:t>
            </a:r>
            <a:r>
              <a:rPr lang="en-NZ" b="1" dirty="0"/>
              <a:t>really</a:t>
            </a:r>
            <a:r>
              <a:rPr lang="en-NZ" dirty="0"/>
              <a:t> </a:t>
            </a:r>
            <a:r>
              <a:rPr lang="en-NZ" b="1" dirty="0"/>
              <a:t>clever</a:t>
            </a:r>
            <a:r>
              <a:rPr lang="en-NZ" dirty="0"/>
              <a:t> ‘plan’ to </a:t>
            </a:r>
            <a:r>
              <a:rPr lang="en-NZ" b="1" dirty="0">
                <a:solidFill>
                  <a:srgbClr val="FF0000"/>
                </a:solidFill>
              </a:rPr>
              <a:t>sell</a:t>
            </a:r>
            <a:r>
              <a:rPr lang="en-NZ" dirty="0"/>
              <a:t> this </a:t>
            </a:r>
            <a:r>
              <a:rPr lang="en-NZ" b="1" dirty="0"/>
              <a:t>waste</a:t>
            </a:r>
            <a:r>
              <a:rPr lang="en-NZ" dirty="0"/>
              <a:t> to local cities and towns as a ‘health benefit’.</a:t>
            </a:r>
          </a:p>
          <a:p>
            <a:r>
              <a:rPr lang="en-NZ" dirty="0"/>
              <a:t>With </a:t>
            </a:r>
            <a:r>
              <a:rPr lang="en-NZ" b="1" u="sng" dirty="0"/>
              <a:t>very</a:t>
            </a:r>
            <a:r>
              <a:rPr lang="en-NZ" u="sng" dirty="0"/>
              <a:t> </a:t>
            </a:r>
            <a:r>
              <a:rPr lang="en-NZ" b="1" u="sng" dirty="0"/>
              <a:t>heavy</a:t>
            </a:r>
            <a:r>
              <a:rPr lang="en-NZ" dirty="0"/>
              <a:t> </a:t>
            </a:r>
            <a:r>
              <a:rPr lang="en-NZ" b="1" dirty="0"/>
              <a:t>TV &amp; ‘sales pitches</a:t>
            </a:r>
            <a:r>
              <a:rPr lang="en-NZ" dirty="0"/>
              <a:t>’ ( </a:t>
            </a:r>
            <a:r>
              <a:rPr lang="en-NZ" b="1" u="sng" dirty="0">
                <a:solidFill>
                  <a:srgbClr val="FF0000"/>
                </a:solidFill>
              </a:rPr>
              <a:t>without</a:t>
            </a:r>
            <a:r>
              <a:rPr lang="en-NZ" dirty="0"/>
              <a:t> </a:t>
            </a:r>
            <a:r>
              <a:rPr lang="en-NZ" b="1" dirty="0"/>
              <a:t>tests</a:t>
            </a:r>
            <a:r>
              <a:rPr lang="en-NZ" dirty="0"/>
              <a:t> </a:t>
            </a:r>
            <a:r>
              <a:rPr lang="en-NZ" b="1" u="sng" dirty="0"/>
              <a:t>or</a:t>
            </a:r>
            <a:r>
              <a:rPr lang="en-NZ" dirty="0"/>
              <a:t> </a:t>
            </a:r>
            <a:r>
              <a:rPr lang="en-NZ" b="1" dirty="0"/>
              <a:t>proof</a:t>
            </a:r>
            <a:r>
              <a:rPr lang="en-NZ" dirty="0"/>
              <a:t>) they convinced nearly all USA councils to </a:t>
            </a:r>
            <a:r>
              <a:rPr lang="en-NZ" b="1" dirty="0"/>
              <a:t>buy</a:t>
            </a:r>
            <a:r>
              <a:rPr lang="en-NZ" dirty="0"/>
              <a:t> their product </a:t>
            </a:r>
            <a:r>
              <a:rPr lang="en-NZ" b="1" dirty="0"/>
              <a:t>as a dental care solution!!!  </a:t>
            </a:r>
          </a:p>
          <a:p>
            <a:pPr>
              <a:buNone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94928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(Their </a:t>
            </a:r>
            <a:r>
              <a:rPr lang="en-NZ" dirty="0">
                <a:solidFill>
                  <a:srgbClr val="FF0000"/>
                </a:solidFill>
              </a:rPr>
              <a:t>‘CREST’ </a:t>
            </a:r>
            <a:r>
              <a:rPr lang="en-NZ" dirty="0"/>
              <a:t>toothpaste adverts - </a:t>
            </a:r>
            <a:r>
              <a:rPr lang="en-NZ" u="sng" dirty="0"/>
              <a:t>real</a:t>
            </a:r>
            <a:r>
              <a:rPr lang="en-NZ" dirty="0"/>
              <a:t> examples of ‘b</a:t>
            </a:r>
            <a:r>
              <a:rPr lang="en-NZ" u="sng" dirty="0"/>
              <a:t>rainwashing of the masses’</a:t>
            </a:r>
            <a:r>
              <a:rPr lang="en-NZ" dirty="0"/>
              <a:t>.) </a:t>
            </a:r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12356</TotalTime>
  <Words>4975</Words>
  <Application>Microsoft Office PowerPoint</Application>
  <PresentationFormat>On-screen Show (4:3)</PresentationFormat>
  <Paragraphs>598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Arial Rounded MT Bold</vt:lpstr>
      <vt:lpstr>Calibri</vt:lpstr>
      <vt:lpstr>Cambria</vt:lpstr>
      <vt:lpstr>Lato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NO MATTER WHO YOU ARE</vt:lpstr>
      <vt:lpstr>Our Government and Local council officials have really failed us.</vt:lpstr>
      <vt:lpstr>PowerPoint Presentation</vt:lpstr>
      <vt:lpstr>PowerPoint Presentation</vt:lpstr>
      <vt:lpstr>PowerPoint Presentation</vt:lpstr>
      <vt:lpstr>This ‘Big Con’ in America!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FLUORIDE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FLUORIDE</vt:lpstr>
      <vt:lpstr>PowerPoint Presentation</vt:lpstr>
      <vt:lpstr>PowerPoint Presentation</vt:lpstr>
      <vt:lpstr>HOW IS YOUR FAMILY’s EXPOSURE?</vt:lpstr>
      <vt:lpstr>WHAT ARE OUR HEALTH RISKS?</vt:lpstr>
      <vt:lpstr>PowerPoint Presentation</vt:lpstr>
      <vt:lpstr>PowerPoint Presentation</vt:lpstr>
      <vt:lpstr>PowerPoint Presentation</vt:lpstr>
      <vt:lpstr>      Our Brains are also at risk!</vt:lpstr>
      <vt:lpstr>PowerPoint Presentation</vt:lpstr>
      <vt:lpstr>PowerPoint Presentation</vt:lpstr>
      <vt:lpstr>PowerPoint Presentation</vt:lpstr>
      <vt:lpstr>How much Fluoride is a danger?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TRUST</dc:title>
  <dc:creator>Toshiba</dc:creator>
  <cp:lastModifiedBy>Mary</cp:lastModifiedBy>
  <cp:revision>1466</cp:revision>
  <dcterms:created xsi:type="dcterms:W3CDTF">2016-02-27T17:20:23Z</dcterms:created>
  <dcterms:modified xsi:type="dcterms:W3CDTF">2017-02-18T08:14:27Z</dcterms:modified>
</cp:coreProperties>
</file>