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41"/>
  </p:notesMasterIdLst>
  <p:sldIdLst>
    <p:sldId id="257" r:id="rId2"/>
    <p:sldId id="314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58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6" r:id="rId20"/>
    <p:sldId id="374" r:id="rId21"/>
    <p:sldId id="375" r:id="rId22"/>
    <p:sldId id="316" r:id="rId23"/>
    <p:sldId id="348" r:id="rId24"/>
    <p:sldId id="303" r:id="rId25"/>
    <p:sldId id="357" r:id="rId26"/>
    <p:sldId id="301" r:id="rId27"/>
    <p:sldId id="306" r:id="rId28"/>
    <p:sldId id="315" r:id="rId29"/>
    <p:sldId id="305" r:id="rId30"/>
    <p:sldId id="271" r:id="rId31"/>
    <p:sldId id="351" r:id="rId32"/>
    <p:sldId id="328" r:id="rId33"/>
    <p:sldId id="329" r:id="rId34"/>
    <p:sldId id="327" r:id="rId35"/>
    <p:sldId id="337" r:id="rId36"/>
    <p:sldId id="338" r:id="rId37"/>
    <p:sldId id="350" r:id="rId38"/>
    <p:sldId id="340" r:id="rId39"/>
    <p:sldId id="296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91" autoAdjust="0"/>
    <p:restoredTop sz="93692" autoAdjust="0"/>
  </p:normalViewPr>
  <p:slideViewPr>
    <p:cSldViewPr snapToGrid="0" snapToObjects="1">
      <p:cViewPr>
        <p:scale>
          <a:sx n="68" d="100"/>
          <a:sy n="68" d="100"/>
        </p:scale>
        <p:origin x="-95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93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bill:Desktop:Fan%20Internal:Xiang2003%20graph%20of%20F%20vs%20IQ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00"/>
                </a:solidFill>
              </a:rPr>
              <a:t>IQ </a:t>
            </a:r>
            <a:r>
              <a:rPr lang="en-US" dirty="0" err="1">
                <a:solidFill>
                  <a:srgbClr val="FFFF00"/>
                </a:solidFill>
              </a:rPr>
              <a:t>vs</a:t>
            </a:r>
            <a:r>
              <a:rPr lang="en-US" dirty="0">
                <a:solidFill>
                  <a:srgbClr val="FFFF00"/>
                </a:solidFill>
              </a:rPr>
              <a:t> Water F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00"/>
                </a:solidFill>
              </a:rPr>
              <a:t>(for "high F" village </a:t>
            </a:r>
            <a:r>
              <a:rPr lang="en-US" dirty="0" err="1">
                <a:solidFill>
                  <a:srgbClr val="FFFF00"/>
                </a:solidFill>
              </a:rPr>
              <a:t>Waimao</a:t>
            </a:r>
            <a:r>
              <a:rPr lang="en-US" dirty="0">
                <a:solidFill>
                  <a:srgbClr val="FFFF00"/>
                </a:solidFill>
              </a:rPr>
              <a:t>, grouped by water F category)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Sheet1!$F$24</c:f>
              <c:strCache>
                <c:ptCount val="1"/>
                <c:pt idx="0">
                  <c:v>IQ, mean</c:v>
                </c:pt>
              </c:strCache>
            </c:strRef>
          </c:tx>
          <c:spPr>
            <a:ln w="47625">
              <a:noFill/>
            </a:ln>
          </c:spPr>
          <c:trendline>
            <c:trendlineType val="linear"/>
            <c:dispRSqr val="0"/>
            <c:dispEq val="1"/>
            <c:trendlineLbl>
              <c:layout>
                <c:manualLayout>
                  <c:x val="-0.149890292490417"/>
                  <c:y val="-0.032314748535221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>
                      <a:solidFill>
                        <a:srgbClr val="FFFF00"/>
                      </a:solidFill>
                    </a:defRPr>
                  </a:pPr>
                  <a:endParaRPr lang="en-US"/>
                </a:p>
              </c:txPr>
            </c:trendlineLbl>
          </c:trendline>
          <c:xVal>
            <c:numRef>
              <c:f>Sheet1!$E$25:$E$29</c:f>
              <c:numCache>
                <c:formatCode>General</c:formatCode>
                <c:ptCount val="5"/>
                <c:pt idx="0">
                  <c:v>0.75</c:v>
                </c:pt>
                <c:pt idx="1">
                  <c:v>1.53</c:v>
                </c:pt>
                <c:pt idx="2">
                  <c:v>2.46</c:v>
                </c:pt>
                <c:pt idx="3">
                  <c:v>3.28</c:v>
                </c:pt>
                <c:pt idx="4">
                  <c:v>4.159999999999997</c:v>
                </c:pt>
              </c:numCache>
            </c:numRef>
          </c:xVal>
          <c:yVal>
            <c:numRef>
              <c:f>Sheet1!$F$25:$F$29</c:f>
              <c:numCache>
                <c:formatCode>General</c:formatCode>
                <c:ptCount val="5"/>
                <c:pt idx="0">
                  <c:v>99.56</c:v>
                </c:pt>
                <c:pt idx="1">
                  <c:v>95.21</c:v>
                </c:pt>
                <c:pt idx="2">
                  <c:v>92.19</c:v>
                </c:pt>
                <c:pt idx="3">
                  <c:v>89.88</c:v>
                </c:pt>
                <c:pt idx="4">
                  <c:v>78.38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7318472"/>
        <c:axId val="-2137312968"/>
      </c:scatterChart>
      <c:valAx>
        <c:axId val="-2137318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r>
                  <a:rPr lang="en-US">
                    <a:solidFill>
                      <a:srgbClr val="FFFF00"/>
                    </a:solidFill>
                  </a:rPr>
                  <a:t>Water F, mean (mg/L)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-2137312968"/>
        <c:crosses val="autoZero"/>
        <c:crossBetween val="midCat"/>
      </c:valAx>
      <c:valAx>
        <c:axId val="-2137312968"/>
        <c:scaling>
          <c:orientation val="minMax"/>
          <c:max val="105.0"/>
          <c:min val="75.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r>
                  <a:rPr lang="en-US">
                    <a:solidFill>
                      <a:srgbClr val="FFFF00"/>
                    </a:solidFill>
                  </a:rPr>
                  <a:t>IQ, mean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out"/>
        <c:tickLblPos val="nextTo"/>
        <c:txPr>
          <a:bodyPr/>
          <a:lstStyle/>
          <a:p>
            <a:pPr>
              <a:defRPr>
                <a:solidFill>
                  <a:srgbClr val="FFFF00"/>
                </a:solidFill>
              </a:defRPr>
            </a:pPr>
            <a:endParaRPr lang="en-US"/>
          </a:p>
        </c:txPr>
        <c:crossAx val="-2137318472"/>
        <c:crosses val="autoZero"/>
        <c:crossBetween val="midCat"/>
        <c:majorUnit val="5.0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FFFF00"/>
          </a:solidFill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4E5E1-D13A-2840-94BD-7F39A1471436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DB31-7CDA-314D-B51F-AE82C0865B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329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417955-A6CB-1B4D-9F75-05957166F8AF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8F676D-67A6-144B-9054-AA3D8BE1993B}" type="slidenum">
              <a:rPr lang="en-US"/>
              <a:pPr/>
              <a:t>11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2F279A0-672E-5F46-9A1E-81ED5AFCD35E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886200" y="8686489"/>
            <a:ext cx="2971800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defTabSz="931863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31863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31863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31863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31863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A645F3F1-6147-4E4D-87ED-AC9FE591A19A}" type="slidenum">
              <a:rPr lang="en-US" sz="1200" b="0">
                <a:latin typeface="Times New Roman" charset="0"/>
              </a:rPr>
              <a:pPr algn="r"/>
              <a:t>39</a:t>
            </a:fld>
            <a:endParaRPr lang="en-US" sz="1200" b="0">
              <a:latin typeface="Times New Roman" charset="0"/>
            </a:endParaRPr>
          </a:p>
        </p:txBody>
      </p:sp>
      <p:sp>
        <p:nvSpPr>
          <p:cNvPr id="204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0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7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04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71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3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870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8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1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8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98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59D394-8EB3-F248-9B43-D4ED04F7B151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F4A4A-B6AF-794D-83F4-105B0041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531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6" Type="http://schemas.openxmlformats.org/officeDocument/2006/relationships/hyperlink" Target="http://mchb.hrsa.gov/oralhealth/portrait/1cct.htm" TargetMode="External"/><Relationship Id="rId7" Type="http://schemas.openxmlformats.org/officeDocument/2006/relationships/hyperlink" Target="http://www.cdc.gov/oralhealth/waterfluoridation/fact_sheets/states_stats2002.htm" TargetMode="External"/><Relationship Id="rId8" Type="http://schemas.openxmlformats.org/officeDocument/2006/relationships/hyperlink" Target="http://pubs.usgs.gov/circ/2004/circ1268/htdocs/table05.html" TargetMode="External"/><Relationship Id="rId9" Type="http://schemas.openxmlformats.org/officeDocument/2006/relationships/oleObject" Target="../embeddings/Microsoft_Excel_97_-_2004_Worksheet1.xls"/><Relationship Id="rId10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7986" y="2147502"/>
            <a:ext cx="7772400" cy="1645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Fluoride and Children’s I.Q. Decrements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005" y="3558350"/>
            <a:ext cx="6400800" cy="353518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Risk Assessment for Reference Dose and Health-Based Safe Drinking Water Level</a:t>
            </a:r>
          </a:p>
          <a:p>
            <a:r>
              <a:rPr lang="en-US" sz="2200" dirty="0" smtClean="0">
                <a:solidFill>
                  <a:srgbClr val="FFFF00"/>
                </a:solidFill>
              </a:rPr>
              <a:t>Presented by J. William </a:t>
            </a:r>
            <a:r>
              <a:rPr lang="en-US" sz="2200" dirty="0" err="1" smtClean="0">
                <a:solidFill>
                  <a:srgbClr val="FFFF00"/>
                </a:solidFill>
              </a:rPr>
              <a:t>Hirzy</a:t>
            </a:r>
            <a:r>
              <a:rPr lang="en-US" sz="2200" dirty="0" smtClean="0">
                <a:solidFill>
                  <a:srgbClr val="FFFF00"/>
                </a:solidFill>
              </a:rPr>
              <a:t>, Ph.D.</a:t>
            </a:r>
          </a:p>
          <a:p>
            <a:r>
              <a:rPr lang="en-US" sz="2200" dirty="0" smtClean="0">
                <a:solidFill>
                  <a:srgbClr val="FFFF00"/>
                </a:solidFill>
              </a:rPr>
              <a:t>February 25, 2015</a:t>
            </a:r>
          </a:p>
          <a:p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2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 xmlns:p14="http://schemas.microsoft.com/office/powerpoint/2010/main">
        <p:cut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0" name="Object 2"/>
          <p:cNvGraphicFramePr>
            <a:graphicFrameLocks noChangeAspect="1"/>
          </p:cNvGraphicFramePr>
          <p:nvPr/>
        </p:nvGraphicFramePr>
        <p:xfrm>
          <a:off x="1143000" y="533400"/>
          <a:ext cx="6113463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3" imgW="4152600" imgH="4400280" progId="WP9Doc">
                  <p:embed/>
                </p:oleObj>
              </mc:Choice>
              <mc:Fallback>
                <p:oleObj name="Document" r:id="rId3" imgW="4152600" imgH="4400280" progId="WP9Doc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33400"/>
                        <a:ext cx="6113463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1786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letter 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5029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18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EPA Professionals Draw Attention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Our organization took public action when EPA bowed to political pressure to withdraw rules banning asbestos mining and uses in 1985.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This got into media, and citizens opposed to fluoridation called us. </a:t>
            </a:r>
          </a:p>
          <a:p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150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My View of Fluoride in 1985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00"/>
                </a:solidFill>
              </a:rPr>
              <a:t>IT’S GOOD FOR YOUR TEETH!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And that was pretty much what the rest of our scientific staff knew and thought about it too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011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Then we were invited to a seminar….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By Dr. John </a:t>
            </a:r>
            <a:r>
              <a:rPr lang="en-US" sz="4000" dirty="0" err="1" smtClean="0">
                <a:solidFill>
                  <a:srgbClr val="FFFF00"/>
                </a:solidFill>
              </a:rPr>
              <a:t>Yiamouyannis</a:t>
            </a:r>
            <a:r>
              <a:rPr lang="en-US" sz="4000" dirty="0" smtClean="0">
                <a:solidFill>
                  <a:srgbClr val="FFFF00"/>
                </a:solidFill>
              </a:rPr>
              <a:t>, and the scales fell from our eyes…..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An EPA staff person came to Bob Carton complaining that the fluoride drinking water regulation he was forced to write was bogus….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424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We Contact Management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Carton and I met with the Drinking Water Office Director and were stonewalled in our representation of the complaining staff person.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84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Environmentalists Contact Us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The Natural Resources Defense Council asked us to join their lawsuit vs. EPA with a “friend of the court” brief.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We voted to do so, and submitted the brief. To no avail.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4191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So we Vote to Help Citizens Directly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Carton travels to cities around America speaking about fluoride toxicity that EPA ignores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When Bob leaves EPA I take over the job.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935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My Risk Assessment Results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Using two standard EPA risk assessment methods, I found the “safe” daily dose of fluoride to be between 0.02 and 0.04 milligrams per day.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I’ll show the calculations if anyone wants to see them during questions.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4230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34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Health Based Drinking Water Standard Definition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661988" y="-170653"/>
            <a:ext cx="3904432" cy="86496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Maximum Contaminant Level Goal (MCLG), expressed as mg/L, must protect everyone against any known or anticipated adverse effect on health, with an adequate margin of safety. Thus the MCLG cannot allow any more than the </a:t>
            </a:r>
            <a:r>
              <a:rPr lang="en-US" dirty="0" err="1" smtClean="0">
                <a:solidFill>
                  <a:srgbClr val="FFFF00"/>
                </a:solidFill>
              </a:rPr>
              <a:t>RfD</a:t>
            </a:r>
            <a:r>
              <a:rPr lang="en-US" dirty="0" smtClean="0">
                <a:solidFill>
                  <a:srgbClr val="FFFF00"/>
                </a:solidFill>
              </a:rPr>
              <a:t> to be ingested.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318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JWH Credentials in Brief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24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* B.S. (Honors, Phi Beta Kappa), Ph.D. Chemistry, University of Missouri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* 19 years in industry as a research and environmental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scientist.</a:t>
            </a:r>
          </a:p>
          <a:p>
            <a:pPr>
              <a:buFontTx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27 years Senior Risk Assessment Scientist, USEPA HQ.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* 32 years Adjunct and Full time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chemistry &amp;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environmental science professor, Missouri, D.C.</a:t>
            </a:r>
          </a:p>
        </p:txBody>
      </p:sp>
    </p:spTree>
    <p:extLst>
      <p:ext uri="{BB962C8B-B14F-4D97-AF65-F5344CB8AC3E}">
        <p14:creationId xmlns:p14="http://schemas.microsoft.com/office/powerpoint/2010/main" val="24051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cintosh HD:Users:bill:Desktop:Screen Shot 2014-10-09 at 7.14.56 P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45" y="0"/>
            <a:ext cx="7787691" cy="433235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1176558" y="4332351"/>
            <a:ext cx="672318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Table 7-1 from EPA </a:t>
            </a:r>
            <a:r>
              <a:rPr lang="en-US" sz="2800" dirty="0" smtClean="0">
                <a:solidFill>
                  <a:srgbClr val="FFFF00"/>
                </a:solidFill>
              </a:rPr>
              <a:t>(2010b) </a:t>
            </a:r>
            <a:r>
              <a:rPr lang="en-US" sz="2800" dirty="0">
                <a:solidFill>
                  <a:srgbClr val="FFFF00"/>
                </a:solidFill>
              </a:rPr>
              <a:t>shows the </a:t>
            </a:r>
            <a:r>
              <a:rPr lang="en-US" sz="2400" dirty="0">
                <a:solidFill>
                  <a:srgbClr val="FFFF00"/>
                </a:solidFill>
              </a:rPr>
              <a:t>relative</a:t>
            </a:r>
            <a:r>
              <a:rPr lang="en-US" sz="2800" dirty="0">
                <a:solidFill>
                  <a:srgbClr val="FFFF00"/>
                </a:solidFill>
              </a:rPr>
              <a:t> source contributions for fluoride from all sources of exposure in the U.S. by child age grouping in mg/day. Total fluoride doses for children age 0.5 – 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14 years range from </a:t>
            </a:r>
            <a:r>
              <a:rPr lang="en-US" sz="2800" dirty="0" smtClean="0">
                <a:solidFill>
                  <a:srgbClr val="FFFF00"/>
                </a:solidFill>
              </a:rPr>
              <a:t>60 </a:t>
            </a:r>
            <a:r>
              <a:rPr lang="en-US" sz="2800" dirty="0">
                <a:solidFill>
                  <a:srgbClr val="FFFF00"/>
                </a:solidFill>
              </a:rPr>
              <a:t>to </a:t>
            </a:r>
            <a:r>
              <a:rPr lang="en-US" sz="2800" dirty="0" smtClean="0">
                <a:solidFill>
                  <a:srgbClr val="FFFF00"/>
                </a:solidFill>
              </a:rPr>
              <a:t>120 </a:t>
            </a:r>
            <a:r>
              <a:rPr lang="en-US" sz="2800" dirty="0">
                <a:solidFill>
                  <a:srgbClr val="FFFF00"/>
                </a:solidFill>
              </a:rPr>
              <a:t>times higher than </a:t>
            </a:r>
            <a:r>
              <a:rPr lang="en-US" sz="2800" dirty="0" smtClean="0">
                <a:solidFill>
                  <a:srgbClr val="FFFF00"/>
                </a:solidFill>
              </a:rPr>
              <a:t>our </a:t>
            </a:r>
            <a:r>
              <a:rPr lang="en-US" sz="2800" dirty="0">
                <a:solidFill>
                  <a:srgbClr val="FFFF00"/>
                </a:solidFill>
              </a:rPr>
              <a:t>estimated </a:t>
            </a:r>
            <a:r>
              <a:rPr lang="en-US" sz="2800" dirty="0" err="1">
                <a:solidFill>
                  <a:srgbClr val="FFFF00"/>
                </a:solidFill>
              </a:rPr>
              <a:t>RfD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rgbClr val="FFFF00"/>
                </a:solidFill>
              </a:rPr>
              <a:t>value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66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Risk Implications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total exposures from Table 7-1 are 30 to 60 times higher than the “safe” dose.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Therefore the MCLG must be set at zero.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This means that the risk of IQ loss among children – in the U.S. , Australia and New Zealand, all of whom have about the same daily intakes – is very high.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915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Economic Implications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Trasande</a:t>
            </a:r>
            <a:r>
              <a:rPr lang="en-US" dirty="0" smtClean="0">
                <a:solidFill>
                  <a:srgbClr val="FFFF00"/>
                </a:solidFill>
              </a:rPr>
              <a:t> et al.(2005) have estimated the lifetime income loss associated with loss of 1 IQ point at $19,900 for boys and $24,600 for girls in the U.S..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 typical annual U.S. birth cohort of about 4 million babies (</a:t>
            </a:r>
            <a:r>
              <a:rPr lang="en-US" dirty="0" err="1" smtClean="0">
                <a:solidFill>
                  <a:srgbClr val="FFFF00"/>
                </a:solidFill>
              </a:rPr>
              <a:t>Census.gov</a:t>
            </a:r>
            <a:r>
              <a:rPr lang="en-US" dirty="0" smtClean="0">
                <a:solidFill>
                  <a:srgbClr val="FFFF00"/>
                </a:solidFill>
              </a:rPr>
              <a:t>. 2014) could be expected to lose about $88.7 billion in lifetime income for a loss of 1 IQ point.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12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Basic Risk Assessment Process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FFFF00"/>
                </a:solidFill>
              </a:rPr>
              <a:t>From any given toxicity study: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1. Find the lowest level that causes an effect.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2. Convert that level to one that does not cause the effect.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3. Apply safety/uncertainty factors to #2 to establish a level that will – we hope – protect everyone.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811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Some Definitions Along the Way: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8000" dirty="0" err="1">
                <a:solidFill>
                  <a:srgbClr val="FFFF00"/>
                </a:solidFill>
              </a:rPr>
              <a:t>RfD</a:t>
            </a:r>
            <a:r>
              <a:rPr lang="en-US" sz="8000" dirty="0">
                <a:solidFill>
                  <a:srgbClr val="FFFF00"/>
                </a:solidFill>
              </a:rPr>
              <a:t>* Reference Dose. The dose, e.g. milligrams per day, that can be ingested for life with no adverse effect.</a:t>
            </a:r>
          </a:p>
          <a:p>
            <a:endParaRPr lang="en-US" sz="80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6400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27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More 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rgbClr val="FFFF00"/>
                </a:solidFill>
              </a:rPr>
              <a:t>Parts per million (ppm) is the same thing as milligrams per liter (mg/L)</a:t>
            </a:r>
          </a:p>
          <a:p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34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Health Based Drinking Water Standard Definition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661988" y="-170653"/>
            <a:ext cx="3904432" cy="86496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Maximum Contaminant Level Goal (MCLG), expressed as mg/L, must protect everyone against any known or anticipated adverse effect on health, with an adequate margin of safety.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 Thus the MCLG cannot allow any more than the </a:t>
            </a:r>
            <a:r>
              <a:rPr lang="en-US" dirty="0" err="1" smtClean="0">
                <a:solidFill>
                  <a:srgbClr val="FFFF00"/>
                </a:solidFill>
              </a:rPr>
              <a:t>RfD</a:t>
            </a:r>
            <a:r>
              <a:rPr lang="en-US" dirty="0" smtClean="0">
                <a:solidFill>
                  <a:srgbClr val="FFFF00"/>
                </a:solidFill>
              </a:rPr>
              <a:t> to be ingested.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54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More Definitions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LOAEL  Lowest Observed Adverse Effect Level. The lowest dose in any study that results in an observed adverse effect….that’s the level to avoid.  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NOAEL  No Observed Adverse Effect Level. The dose at and below which no adverse effect is observed…..that’s level we aim for first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643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Risk of </a:t>
            </a:r>
            <a:r>
              <a:rPr lang="en-US" dirty="0" err="1">
                <a:solidFill>
                  <a:srgbClr val="FFFF00"/>
                </a:solidFill>
              </a:rPr>
              <a:t>childrens</a:t>
            </a:r>
            <a:r>
              <a:rPr lang="en-US" dirty="0">
                <a:solidFill>
                  <a:srgbClr val="FFFF00"/>
                </a:solidFill>
              </a:rPr>
              <a:t> IQ loss at current exposure levels in the U.S. </a:t>
            </a:r>
            <a:r>
              <a:rPr lang="en-US" dirty="0" smtClean="0">
                <a:solidFill>
                  <a:srgbClr val="FFFF00"/>
                </a:solidFill>
              </a:rPr>
              <a:t>and similarly fluoridated states is </a:t>
            </a:r>
            <a:r>
              <a:rPr lang="en-US" dirty="0">
                <a:solidFill>
                  <a:srgbClr val="FFFF00"/>
                </a:solidFill>
              </a:rPr>
              <a:t>high.</a:t>
            </a:r>
          </a:p>
          <a:p>
            <a:r>
              <a:rPr lang="en-US" dirty="0">
                <a:solidFill>
                  <a:srgbClr val="FFFF00"/>
                </a:solidFill>
              </a:rPr>
              <a:t>Fluoride exposures </a:t>
            </a:r>
            <a:r>
              <a:rPr lang="en-US" dirty="0" smtClean="0">
                <a:solidFill>
                  <a:srgbClr val="FFFF00"/>
                </a:solidFill>
              </a:rPr>
              <a:t>must </a:t>
            </a:r>
            <a:r>
              <a:rPr lang="en-US" dirty="0">
                <a:solidFill>
                  <a:srgbClr val="FFFF00"/>
                </a:solidFill>
              </a:rPr>
              <a:t>be reduced.</a:t>
            </a:r>
          </a:p>
          <a:p>
            <a:r>
              <a:rPr lang="en-US" dirty="0">
                <a:solidFill>
                  <a:srgbClr val="FFFF00"/>
                </a:solidFill>
              </a:rPr>
              <a:t>Addition of fluoride to drinking water and use of fluoride supplement tablets </a:t>
            </a:r>
            <a:r>
              <a:rPr lang="en-US" dirty="0" smtClean="0">
                <a:solidFill>
                  <a:srgbClr val="FFFF00"/>
                </a:solidFill>
              </a:rPr>
              <a:t>must </a:t>
            </a:r>
            <a:r>
              <a:rPr lang="en-US" dirty="0">
                <a:solidFill>
                  <a:srgbClr val="FFFF00"/>
                </a:solidFill>
              </a:rPr>
              <a:t>cease.</a:t>
            </a:r>
          </a:p>
          <a:p>
            <a:r>
              <a:rPr lang="en-US" dirty="0">
                <a:solidFill>
                  <a:srgbClr val="FFFF00"/>
                </a:solidFill>
              </a:rPr>
              <a:t>Economic consequences of IQ loss by U.S. children are substantial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736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Still More Definitions (EPA 2002)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UF   Uncertainty Factors. A factor of 1 - 10 used to account for uncertainties in estimating a </a:t>
            </a:r>
            <a:r>
              <a:rPr lang="en-US" dirty="0" err="1" smtClean="0">
                <a:solidFill>
                  <a:srgbClr val="FFFF00"/>
                </a:solidFill>
              </a:rPr>
              <a:t>RfD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One such is used to convert a LOAEL to a NOAEL.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Another such accounts for diversity among humans to convert a NOAEL finally to a </a:t>
            </a:r>
            <a:r>
              <a:rPr lang="en-US" dirty="0" err="1" smtClean="0">
                <a:solidFill>
                  <a:srgbClr val="FFFF00"/>
                </a:solidFill>
              </a:rPr>
              <a:t>RfD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63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My Time In Industry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15 years in research developing plastics modifiers, then into environmental impact assessment of those products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Worked at risk assessment and risk management at high levels  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72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Basis for our Assessment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We assume that there may be a safe daily dose for fluoride.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 we first estimate a LOAEL from the fluoride dose that cause loss of IQ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Then we apply  uncertainty factors of 10 to go from this LOAEL to a NOAEL , and to account for human diversity.</a:t>
            </a:r>
          </a:p>
          <a:p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13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7697607"/>
              </p:ext>
            </p:extLst>
          </p:nvPr>
        </p:nvGraphicFramePr>
        <p:xfrm>
          <a:off x="1733541" y="1079500"/>
          <a:ext cx="5626100" cy="469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09778" y="26805"/>
            <a:ext cx="5749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Impact Significant for Individual Children Xiang et al. 2003a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20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RE: Broadbent et al. 2014a,b</a:t>
            </a:r>
            <a:br>
              <a:rPr lang="en-US" dirty="0" smtClean="0"/>
            </a:br>
            <a:r>
              <a:rPr lang="en-US" sz="2200" dirty="0">
                <a:solidFill>
                  <a:srgbClr val="CCFFCC"/>
                </a:solidFill>
              </a:rPr>
              <a:t>Full reference </a:t>
            </a:r>
            <a:r>
              <a:rPr lang="en-US" sz="2200" dirty="0" smtClean="0">
                <a:solidFill>
                  <a:srgbClr val="CCFFCC"/>
                </a:solidFill>
              </a:rPr>
              <a:t>citations </a:t>
            </a:r>
            <a:r>
              <a:rPr lang="en-US" sz="2200" dirty="0">
                <a:solidFill>
                  <a:srgbClr val="CCFFCC"/>
                </a:solidFill>
              </a:rPr>
              <a:t>provided on request. </a:t>
            </a:r>
            <a:r>
              <a:rPr lang="en-US" sz="2200" dirty="0" err="1">
                <a:solidFill>
                  <a:srgbClr val="CCFFCC"/>
                </a:solidFill>
              </a:rPr>
              <a:t>jwhirzy@</a:t>
            </a:r>
            <a:r>
              <a:rPr lang="en-US" sz="2200" dirty="0" err="1" smtClean="0">
                <a:solidFill>
                  <a:srgbClr val="CCFFCC"/>
                </a:solidFill>
              </a:rPr>
              <a:t>gmail</a:t>
            </a:r>
            <a:r>
              <a:rPr lang="en-US" sz="2200" dirty="0">
                <a:solidFill>
                  <a:srgbClr val="CCFFCC"/>
                </a:solidFill>
              </a:rPr>
              <a:t/>
            </a:r>
            <a:br>
              <a:rPr lang="en-US" sz="2200" dirty="0">
                <a:solidFill>
                  <a:srgbClr val="CCFFCC"/>
                </a:solidFill>
              </a:rPr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(a) study aimed at investigating the effect of community water fluoridation (CWF) on IQ.</a:t>
            </a:r>
          </a:p>
          <a:p>
            <a:r>
              <a:rPr lang="en-US" dirty="0" smtClean="0"/>
              <a:t>It did not control for differences in water quality for the exposed groups nor for co-exposures to </a:t>
            </a:r>
            <a:r>
              <a:rPr lang="en-US" dirty="0" err="1" smtClean="0"/>
              <a:t>neurotoxicants</a:t>
            </a:r>
            <a:r>
              <a:rPr lang="en-US" dirty="0" smtClean="0"/>
              <a:t>, specifically..</a:t>
            </a:r>
          </a:p>
          <a:p>
            <a:r>
              <a:rPr lang="en-US" dirty="0" smtClean="0"/>
              <a:t>Not for lead, arsenic nor low iodine.</a:t>
            </a:r>
          </a:p>
          <a:p>
            <a:r>
              <a:rPr lang="en-US" dirty="0" smtClean="0"/>
              <a:t>Most significantly no true low-dose control group was identified in the study.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RE: </a:t>
            </a:r>
            <a:r>
              <a:rPr lang="en-US" dirty="0" smtClean="0"/>
              <a:t>Estimating a Low Dose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Broadbent et al. (2014a</a:t>
            </a:r>
            <a:r>
              <a:rPr lang="en-US" dirty="0" smtClean="0"/>
              <a:t>) </a:t>
            </a:r>
            <a:r>
              <a:rPr lang="en-US" dirty="0"/>
              <a:t>classified exposure </a:t>
            </a:r>
            <a:r>
              <a:rPr lang="en-US" dirty="0" smtClean="0"/>
              <a:t>groups by:  </a:t>
            </a:r>
            <a:r>
              <a:rPr lang="en-US" dirty="0"/>
              <a:t>residence in areas receiving fluoride via drinking water at 0.85 mg/L </a:t>
            </a:r>
            <a:r>
              <a:rPr lang="en-US" dirty="0" smtClean="0"/>
              <a:t>;  residence in </a:t>
            </a:r>
            <a:r>
              <a:rPr lang="en-US" dirty="0"/>
              <a:t>areas with fluoride levels between 0.0 and 0.3 mg/L; </a:t>
            </a:r>
            <a:r>
              <a:rPr lang="en-US" dirty="0" smtClean="0"/>
              <a:t> whether </a:t>
            </a:r>
            <a:r>
              <a:rPr lang="en-US" dirty="0"/>
              <a:t>or not 0.5 mg fluoride tablets were ingested; and whether fluoridated toothpaste was used always, sometimes or never. </a:t>
            </a:r>
          </a:p>
        </p:txBody>
      </p:sp>
    </p:spTree>
    <p:extLst>
      <p:ext uri="{BB962C8B-B14F-4D97-AF65-F5344CB8AC3E}">
        <p14:creationId xmlns:p14="http://schemas.microsoft.com/office/powerpoint/2010/main" val="420491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RE: Broadbent et al. 2014a,b</a:t>
            </a:r>
            <a:endParaRPr lang="en-US" dirty="0"/>
          </a:p>
        </p:txBody>
      </p:sp>
      <p:pic>
        <p:nvPicPr>
          <p:cNvPr id="6" name="Content Placeholder 5" descr="Screen Shot 2015-02-20 at 10.38.03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" r="423"/>
          <a:stretch>
            <a:fillRect/>
          </a:stretch>
        </p:blipFill>
        <p:spPr>
          <a:xfrm>
            <a:off x="457200" y="1282743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457200" y="6199744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From Table 1, Broadbent et al. 2014a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45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470847"/>
              </p:ext>
            </p:extLst>
          </p:nvPr>
        </p:nvGraphicFramePr>
        <p:xfrm>
          <a:off x="1288611" y="2520980"/>
          <a:ext cx="6787433" cy="3926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Document" r:id="rId3" imgW="5626100" imgH="3086100" progId="Word.Document.12">
                  <p:embed/>
                </p:oleObj>
              </mc:Choice>
              <mc:Fallback>
                <p:oleObj name="Document" r:id="rId3" imgW="5626100" imgH="3086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8611" y="2520980"/>
                        <a:ext cx="6787433" cy="39263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27153" y="896349"/>
            <a:ext cx="73581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are estimated average daily intakes based upon the </a:t>
            </a:r>
            <a:r>
              <a:rPr lang="en-US" sz="2800" b="1" i="1" dirty="0" smtClean="0"/>
              <a:t>extremely limited </a:t>
            </a:r>
            <a:r>
              <a:rPr lang="en-US" sz="2800" dirty="0" smtClean="0"/>
              <a:t>data provided in the two Broadbent et al. publications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88126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difference between these groups, which Broadbent 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2014b) </a:t>
            </a:r>
            <a:r>
              <a:rPr lang="en-US" dirty="0"/>
              <a:t>characterizes as “high” and “low,” are significantly smaller (less than 0.2 mg/day) than the differences in the studies cited in Choi et al. (2012) (range: 0.54 – 3.66, mean: 2.00) and reported in the several Xiang et al. publications (2003a, 2003b, 2009, 2013</a:t>
            </a:r>
            <a:r>
              <a:rPr lang="en-US" dirty="0" smtClean="0"/>
              <a:t>) ( range: 0.36 – 4.16).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2944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Our benchmark dose analysis of data from Xiang et al. (2003a, 2009 and 2013) showed a threshold 1 IQ point loss attributable to a daily dose of 0.27 mg/day.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4604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Implictions</a:t>
            </a:r>
            <a:r>
              <a:rPr lang="en-US" dirty="0" smtClean="0"/>
              <a:t>/Controls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Regarding controls used in Broadbent et al. (2014a), in the newsletter statement Broadbent et al. (2014b) report that, "We controlled for a similar set of confounders to those controlled by Meier et al. (2012) in their study of cannabis exposure and IQ." Meier et al. </a:t>
            </a:r>
            <a:r>
              <a:rPr lang="en-US"/>
              <a:t>(2012) reportedly controlled for years of education, cannabis use in the past 24 hours or past week, persistent substance dependency (tobacco, hard-drugs or alcohol), age of onset or cessation of cannabis use, and schizophrenia.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7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57" name="Object 2"/>
          <p:cNvGraphicFramePr>
            <a:graphicFrameLocks noChangeAspect="1"/>
          </p:cNvGraphicFramePr>
          <p:nvPr/>
        </p:nvGraphicFramePr>
        <p:xfrm>
          <a:off x="1676400" y="1562100"/>
          <a:ext cx="5359400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4" name="Chart" r:id="rId4" imgW="7429500" imgH="4279900" progId="Excel.Chart.8">
                  <p:embed/>
                </p:oleObj>
              </mc:Choice>
              <mc:Fallback>
                <p:oleObj name="Chart" r:id="rId4" imgW="7429500" imgH="42799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62100"/>
                        <a:ext cx="5359400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-56445" y="-964793"/>
            <a:ext cx="1846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 sz="1200">
              <a:latin typeface="Gigi" charset="0"/>
            </a:endParaRPr>
          </a:p>
        </p:txBody>
      </p:sp>
      <p:sp>
        <p:nvSpPr>
          <p:cNvPr id="45059" name="Text Box 6"/>
          <p:cNvSpPr txBox="1">
            <a:spLocks noChangeArrowheads="1"/>
          </p:cNvSpPr>
          <p:nvPr/>
        </p:nvSpPr>
        <p:spPr bwMode="auto">
          <a:xfrm>
            <a:off x="123548" y="304800"/>
            <a:ext cx="897733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200" dirty="0">
                <a:solidFill>
                  <a:srgbClr val="FFFF00"/>
                </a:solidFill>
              </a:rPr>
              <a:t>RANKING 50 </a:t>
            </a:r>
            <a:r>
              <a:rPr lang="en-US" sz="3200" dirty="0" smtClean="0">
                <a:solidFill>
                  <a:srgbClr val="FFFF00"/>
                </a:solidFill>
              </a:rPr>
              <a:t>STATES…….</a:t>
            </a:r>
            <a:endParaRPr lang="en-US" sz="3200" dirty="0">
              <a:solidFill>
                <a:srgbClr val="FFFF00"/>
              </a:solidFill>
            </a:endParaRPr>
          </a:p>
          <a:p>
            <a:pPr algn="ctr"/>
            <a:r>
              <a:rPr lang="en-US" sz="3200" dirty="0">
                <a:solidFill>
                  <a:srgbClr val="FFFF00"/>
                </a:solidFill>
              </a:rPr>
              <a:t>FLUORIDATION DOES NOT IMPROVE TEETH</a:t>
            </a:r>
          </a:p>
        </p:txBody>
      </p:sp>
      <p:sp>
        <p:nvSpPr>
          <p:cNvPr id="45060" name="Text Box 8"/>
          <p:cNvSpPr txBox="1">
            <a:spLocks noChangeArrowheads="1"/>
          </p:cNvSpPr>
          <p:nvPr/>
        </p:nvSpPr>
        <p:spPr bwMode="auto">
          <a:xfrm>
            <a:off x="440267" y="6096000"/>
            <a:ext cx="95512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000" dirty="0">
                <a:solidFill>
                  <a:srgbClr val="FFFF00"/>
                </a:solidFill>
                <a:hlinkClick r:id="rId6"/>
              </a:rPr>
              <a:t>http://mchb.hrsa.gov/oralhealth/portrait/1cct.htm</a:t>
            </a:r>
            <a:r>
              <a:rPr lang="en-US" sz="1000" dirty="0">
                <a:solidFill>
                  <a:srgbClr val="FFFF00"/>
                </a:solidFill>
              </a:rPr>
              <a:t>   National Survey of Children's Health.                                           </a:t>
            </a:r>
            <a:r>
              <a:rPr lang="en-US" sz="1000" b="0" dirty="0">
                <a:solidFill>
                  <a:srgbClr val="FFFF00"/>
                </a:solidFill>
              </a:rPr>
              <a:t> </a:t>
            </a:r>
          </a:p>
          <a:p>
            <a:r>
              <a:rPr lang="en-US" sz="1000" b="0" dirty="0">
                <a:solidFill>
                  <a:srgbClr val="FFFF00"/>
                </a:solidFill>
              </a:rPr>
              <a:t>U.S. Department of Health and Human Services, Health Resources and Services Administration, Maternal and Child Health Bureau. </a:t>
            </a:r>
          </a:p>
          <a:p>
            <a:r>
              <a:rPr lang="en-US" sz="1000" b="0" dirty="0">
                <a:solidFill>
                  <a:srgbClr val="FFFF00"/>
                </a:solidFill>
              </a:rPr>
              <a:t>The National Survey of Children's Health 2003. Rockville, Maryland: U.S. Department of Health and Human Services, 2005</a:t>
            </a:r>
            <a:r>
              <a:rPr lang="en-US" sz="1000" dirty="0">
                <a:solidFill>
                  <a:srgbClr val="FFFF00"/>
                </a:solidFill>
              </a:rPr>
              <a:t> </a:t>
            </a:r>
          </a:p>
          <a:p>
            <a:r>
              <a:rPr lang="en-US" sz="1000" dirty="0">
                <a:solidFill>
                  <a:srgbClr val="FFFF00"/>
                </a:solidFill>
                <a:hlinkClick r:id="rId7"/>
              </a:rPr>
              <a:t>http://www.cdc.gov/oralhealth/waterfluoridation/fact_sheets/states_stats2002.htm</a:t>
            </a:r>
            <a:r>
              <a:rPr lang="en-US" sz="1000" dirty="0">
                <a:solidFill>
                  <a:srgbClr val="FFFF00"/>
                </a:solidFill>
              </a:rPr>
              <a:t> </a:t>
            </a:r>
            <a:r>
              <a:rPr lang="en-US" sz="1200" u="sng" dirty="0">
                <a:solidFill>
                  <a:srgbClr val="FFFF00"/>
                </a:solidFill>
                <a:hlinkClick r:id="rId8"/>
              </a:rPr>
              <a:t>http://pubs.usgs.gov/circ/2004/circ1268/htdocs/table05.html</a:t>
            </a:r>
            <a:endParaRPr lang="en-US" sz="1000" dirty="0">
              <a:solidFill>
                <a:srgbClr val="FFFF00"/>
              </a:solidFill>
            </a:endParaRPr>
          </a:p>
          <a:p>
            <a:endParaRPr lang="en-US" sz="1200" dirty="0"/>
          </a:p>
        </p:txBody>
      </p:sp>
      <p:sp>
        <p:nvSpPr>
          <p:cNvPr id="2042886" name="Text Box 6"/>
          <p:cNvSpPr txBox="1">
            <a:spLocks noChangeArrowheads="1"/>
          </p:cNvSpPr>
          <p:nvPr/>
        </p:nvSpPr>
        <p:spPr bwMode="auto">
          <a:xfrm>
            <a:off x="728133" y="5029201"/>
            <a:ext cx="831426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buFontTx/>
              <a:buChar char="•"/>
              <a:defRPr/>
            </a:pPr>
            <a:r>
              <a:rPr lang="en-US" sz="2800" dirty="0">
                <a:solidFill>
                  <a:srgbClr val="FFFF00"/>
                </a:solidFill>
                <a:cs typeface="+mn-cs"/>
              </a:rPr>
              <a:t> </a:t>
            </a:r>
            <a:r>
              <a:rPr lang="en-US" sz="3600" dirty="0">
                <a:solidFill>
                  <a:srgbClr val="FFFF00"/>
                </a:solidFill>
                <a:cs typeface="+mn-cs"/>
              </a:rPr>
              <a:t>Higher Income = Better Teeth</a:t>
            </a:r>
          </a:p>
          <a:p>
            <a:pPr>
              <a:buFontTx/>
              <a:buChar char="•"/>
              <a:defRPr/>
            </a:pPr>
            <a:r>
              <a:rPr lang="en-US" sz="3600" dirty="0">
                <a:solidFill>
                  <a:srgbClr val="FFFF00"/>
                </a:solidFill>
                <a:cs typeface="+mn-cs"/>
              </a:rPr>
              <a:t> No significant common cause  </a:t>
            </a:r>
          </a:p>
        </p:txBody>
      </p:sp>
      <p:sp>
        <p:nvSpPr>
          <p:cNvPr id="2042887" name="Text Box 7"/>
          <p:cNvSpPr txBox="1">
            <a:spLocks noChangeArrowheads="1"/>
          </p:cNvSpPr>
          <p:nvPr/>
        </p:nvSpPr>
        <p:spPr bwMode="auto">
          <a:xfrm>
            <a:off x="7134578" y="2286001"/>
            <a:ext cx="193198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For the Rich</a:t>
            </a:r>
          </a:p>
        </p:txBody>
      </p:sp>
      <p:sp>
        <p:nvSpPr>
          <p:cNvPr id="2042888" name="Text Box 8"/>
          <p:cNvSpPr txBox="1">
            <a:spLocks noChangeArrowheads="1"/>
          </p:cNvSpPr>
          <p:nvPr/>
        </p:nvSpPr>
        <p:spPr bwMode="auto">
          <a:xfrm>
            <a:off x="7213600" y="3378200"/>
            <a:ext cx="190217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0000FF"/>
                </a:solidFill>
                <a:cs typeface="+mn-cs"/>
              </a:rPr>
              <a:t>Or the Poor</a:t>
            </a:r>
          </a:p>
        </p:txBody>
      </p:sp>
      <p:graphicFrame>
        <p:nvGraphicFramePr>
          <p:cNvPr id="2042889" name="Object 9"/>
          <p:cNvGraphicFramePr>
            <a:graphicFrameLocks noChangeAspect="1"/>
          </p:cNvGraphicFramePr>
          <p:nvPr/>
        </p:nvGraphicFramePr>
        <p:xfrm>
          <a:off x="1659467" y="1600200"/>
          <a:ext cx="5350933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Chart" r:id="rId9" imgW="4394200" imgH="4279900" progId="Excel.Chart.8">
                  <p:embed/>
                </p:oleObj>
              </mc:Choice>
              <mc:Fallback>
                <p:oleObj name="Chart" r:id="rId9" imgW="4394200" imgH="42799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9467" y="1600200"/>
                        <a:ext cx="5350933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232584" y="395887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403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4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2886" grpId="0"/>
      <p:bldP spid="2042888" grpId="0"/>
      <p:bldOleChart spid="20428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Industry…..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Worked with corporate V.P.’s for  environmental and regulatory affairs and with U.S. Environmental Protection Agency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Risk assessment and management program I developed was adopted by industry and EPA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4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Industry …the end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I was at the same time teaching and giving seminars and testifying to city councils on nuclear wastes in St. Louis.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FF00"/>
                </a:solidFill>
              </a:rPr>
              <a:t>When I told my industry boss I was going to get arrested protesting construction of a nuclear power plant..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193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The End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He said, “Great balls of fire, Bill, do you know what this will do to your career?”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3 weeks later he told me, “Effective immediately you </a:t>
            </a:r>
            <a:r>
              <a:rPr lang="en-US" sz="4000" dirty="0" err="1" smtClean="0">
                <a:solidFill>
                  <a:srgbClr val="FFFF00"/>
                </a:solidFill>
              </a:rPr>
              <a:t>ae</a:t>
            </a:r>
            <a:r>
              <a:rPr lang="en-US" sz="4000" dirty="0" smtClean="0">
                <a:solidFill>
                  <a:srgbClr val="FFFF00"/>
                </a:solidFill>
              </a:rPr>
              <a:t> transferred back to Research.” The end of my environmental career in industry…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7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New Beginning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Handwriting was on the wall; I called people at EPA I had worked with on my risk assessment  program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9 months later I was appointed to the highest U.S. Civil Service Rank as senior scientist in the Risk Assessment Division at EPA HQ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8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EPA 1981 - 1985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With an anti-environmental President newly installed EPA scientists organized to protect professional ethics and EPA’s mission from un-Constitutional political influence.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027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6912"/>
          </a:xfrm>
        </p:spPr>
        <p:txBody>
          <a:bodyPr/>
          <a:lstStyle/>
          <a:p>
            <a:r>
              <a:rPr lang="en-US" sz="3200">
                <a:solidFill>
                  <a:srgbClr val="FFFE4C"/>
                </a:solidFill>
              </a:rPr>
              <a:t>Civil Service Oath</a:t>
            </a:r>
            <a:endParaRPr lang="en-US" sz="320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 (name), do solemnly swear (or affirm) that I will support and defend the Constitution of the United States against all enemies, foreign and domestic; that I will bear true faith 	and allegiance to the same; that I take this obligation freely, without any mental reservation or purpose of evasion; and that I will well and faithfully discharge the duties of the office on which I am about to enter.  So help me God.' </a:t>
            </a:r>
          </a:p>
        </p:txBody>
      </p:sp>
    </p:spTree>
    <p:extLst>
      <p:ext uri="{BB962C8B-B14F-4D97-AF65-F5344CB8AC3E}">
        <p14:creationId xmlns:p14="http://schemas.microsoft.com/office/powerpoint/2010/main" val="1807522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2245</TotalTime>
  <Words>1860</Words>
  <Application>Microsoft Macintosh PowerPoint</Application>
  <PresentationFormat>On-screen Show (4:3)</PresentationFormat>
  <Paragraphs>125</Paragraphs>
  <Slides>39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Office Theme</vt:lpstr>
      <vt:lpstr>Document</vt:lpstr>
      <vt:lpstr>Chart</vt:lpstr>
      <vt:lpstr>Fluoride and Children’s I.Q. Decrements </vt:lpstr>
      <vt:lpstr>JWH Credentials in Brief</vt:lpstr>
      <vt:lpstr>My Time In Industry</vt:lpstr>
      <vt:lpstr>Industry…..</vt:lpstr>
      <vt:lpstr>Industry …the end</vt:lpstr>
      <vt:lpstr>The End</vt:lpstr>
      <vt:lpstr>New Beginning</vt:lpstr>
      <vt:lpstr>EPA 1981 - 1985</vt:lpstr>
      <vt:lpstr>Civil Service Oath</vt:lpstr>
      <vt:lpstr>PowerPoint Presentation</vt:lpstr>
      <vt:lpstr>PowerPoint Presentation</vt:lpstr>
      <vt:lpstr>EPA Professionals Draw Attention</vt:lpstr>
      <vt:lpstr>My View of Fluoride in 1985</vt:lpstr>
      <vt:lpstr>Then we were invited to a seminar….</vt:lpstr>
      <vt:lpstr>We Contact Management</vt:lpstr>
      <vt:lpstr>Environmentalists Contact Us</vt:lpstr>
      <vt:lpstr>So we Vote to Help Citizens Directly </vt:lpstr>
      <vt:lpstr>My Risk Assessment Results</vt:lpstr>
      <vt:lpstr>Health Based Drinking Water Standard Definition </vt:lpstr>
      <vt:lpstr>PowerPoint Presentation</vt:lpstr>
      <vt:lpstr>Risk Implications</vt:lpstr>
      <vt:lpstr>Economic Implications</vt:lpstr>
      <vt:lpstr>The Basic Risk Assessment Process</vt:lpstr>
      <vt:lpstr>Some Definitions Along the Way:</vt:lpstr>
      <vt:lpstr>More Definitions</vt:lpstr>
      <vt:lpstr>Health Based Drinking Water Standard Definition </vt:lpstr>
      <vt:lpstr>More Definitions</vt:lpstr>
      <vt:lpstr>Conclusions</vt:lpstr>
      <vt:lpstr>Still More Definitions (EPA 2002)</vt:lpstr>
      <vt:lpstr>Basis for our Assessment</vt:lpstr>
      <vt:lpstr>PowerPoint Presentation</vt:lpstr>
      <vt:lpstr>RE: Broadbent et al. 2014a,b Full reference citations provided on request. jwhirzy@gmail </vt:lpstr>
      <vt:lpstr>RE: Estimating a Low Dose </vt:lpstr>
      <vt:lpstr>RE: Broadbent et al. 2014a,b</vt:lpstr>
      <vt:lpstr>PowerPoint Presentation</vt:lpstr>
      <vt:lpstr>Implications </vt:lpstr>
      <vt:lpstr>Implication</vt:lpstr>
      <vt:lpstr>Implictions/Controls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Fluoride and Children’s I.Q. Decrements</dc:title>
  <dc:creator>Bill</dc:creator>
  <cp:lastModifiedBy>Bill</cp:lastModifiedBy>
  <cp:revision>179</cp:revision>
  <cp:lastPrinted>2014-08-31T18:36:52Z</cp:lastPrinted>
  <dcterms:created xsi:type="dcterms:W3CDTF">2014-08-29T16:56:59Z</dcterms:created>
  <dcterms:modified xsi:type="dcterms:W3CDTF">2015-02-26T06:03:41Z</dcterms:modified>
</cp:coreProperties>
</file>